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1"/>
  </p:notesMasterIdLst>
  <p:sldIdLst>
    <p:sldId id="688" r:id="rId2"/>
    <p:sldId id="661" r:id="rId3"/>
    <p:sldId id="662" r:id="rId4"/>
    <p:sldId id="756" r:id="rId5"/>
    <p:sldId id="763" r:id="rId6"/>
    <p:sldId id="753" r:id="rId7"/>
    <p:sldId id="755" r:id="rId8"/>
    <p:sldId id="754" r:id="rId9"/>
    <p:sldId id="757" r:id="rId10"/>
    <p:sldId id="758" r:id="rId11"/>
    <p:sldId id="759" r:id="rId12"/>
    <p:sldId id="764" r:id="rId13"/>
    <p:sldId id="765" r:id="rId14"/>
    <p:sldId id="766" r:id="rId15"/>
    <p:sldId id="767" r:id="rId16"/>
    <p:sldId id="760" r:id="rId17"/>
    <p:sldId id="768" r:id="rId18"/>
    <p:sldId id="761" r:id="rId19"/>
    <p:sldId id="774" r:id="rId20"/>
    <p:sldId id="762" r:id="rId21"/>
    <p:sldId id="769" r:id="rId22"/>
    <p:sldId id="750" r:id="rId23"/>
    <p:sldId id="751" r:id="rId24"/>
    <p:sldId id="752" r:id="rId25"/>
    <p:sldId id="775" r:id="rId26"/>
    <p:sldId id="772" r:id="rId27"/>
    <p:sldId id="773" r:id="rId28"/>
    <p:sldId id="770" r:id="rId29"/>
    <p:sldId id="771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外围设备概述" id="{4BD6919D-E38C-438C-951E-508A99E6AA97}">
          <p14:sldIdLst>
            <p14:sldId id="688"/>
            <p14:sldId id="661"/>
          </p14:sldIdLst>
        </p14:section>
        <p14:section name="外存储器" id="{28ED7A86-7236-465B-B55A-E78A1D4A79A2}">
          <p14:sldIdLst>
            <p14:sldId id="662"/>
            <p14:sldId id="756"/>
            <p14:sldId id="763"/>
            <p14:sldId id="753"/>
            <p14:sldId id="755"/>
            <p14:sldId id="754"/>
            <p14:sldId id="757"/>
            <p14:sldId id="758"/>
            <p14:sldId id="759"/>
            <p14:sldId id="764"/>
            <p14:sldId id="765"/>
            <p14:sldId id="766"/>
            <p14:sldId id="767"/>
            <p14:sldId id="760"/>
            <p14:sldId id="768"/>
            <p14:sldId id="761"/>
            <p14:sldId id="774"/>
            <p14:sldId id="762"/>
            <p14:sldId id="769"/>
          </p14:sldIdLst>
        </p14:section>
        <p14:section name="输入设备" id="{DC2746A2-1DAB-482E-8DB3-243C2BD0D852}">
          <p14:sldIdLst>
            <p14:sldId id="750"/>
            <p14:sldId id="751"/>
          </p14:sldIdLst>
        </p14:section>
        <p14:section name="输出设备" id="{79137233-5EDA-4915-859A-C9E7A252B206}">
          <p14:sldIdLst>
            <p14:sldId id="752"/>
            <p14:sldId id="775"/>
            <p14:sldId id="772"/>
            <p14:sldId id="773"/>
            <p14:sldId id="770"/>
            <p14:sldId id="7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hui han" initials="jh" lastIdx="1" clrIdx="0">
    <p:extLst>
      <p:ext uri="{19B8F6BF-5375-455C-9EA6-DF929625EA0E}">
        <p15:presenceInfo xmlns:p15="http://schemas.microsoft.com/office/powerpoint/2012/main" userId="b8dfd70b8ebb15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FF2EFF"/>
    <a:srgbClr val="4472C4"/>
    <a:srgbClr val="C55A11"/>
    <a:srgbClr val="FF0000"/>
    <a:srgbClr val="92D050"/>
    <a:srgbClr val="7030A0"/>
    <a:srgbClr val="ED7D31"/>
    <a:srgbClr val="F4B183"/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7961" autoAdjust="0"/>
  </p:normalViewPr>
  <p:slideViewPr>
    <p:cSldViewPr snapToGrid="0">
      <p:cViewPr varScale="1">
        <p:scale>
          <a:sx n="61" d="100"/>
          <a:sy n="61" d="100"/>
        </p:scale>
        <p:origin x="844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5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B4F48-3EC3-4912-B201-9266129D6BE0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A75D0D-748D-4731-9D35-F05D9AC06F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603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upimg.baike.so.com/doc/3723528-3912477.html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216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典型寻道时间小于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10ms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，旋转延迟与转速相关，转速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7200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分时平均等待时间为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4.16ms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磁盘控制器延迟，即内务操作时间可忽略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 = Ts + 1/2r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b/</a:t>
            </a:r>
            <a:r>
              <a:rPr lang="en-US" altLang="zh-CN" sz="12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rN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952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外部数据传输率与内部数据传输率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典型数据传输率几百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MB/s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823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假设分成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个扇区，则定位扇区号需要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4bit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511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84530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84041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3228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磁盘的主要操作：寻址、读盘、写盘。每个操作都对应一个控制字，磁盘工作时，先取控制字，再执行控制字。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磁盘属于机械部件：其读写操作时串行，不能同时既读又写，也不能同时读或写两组数据。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9013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智能物联讲到这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75271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侧重点：存储容量、可靠性、数据传输能力、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请求速率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https://www.bilibili.com/video/BV1VJ411s7T5/?spm_id_from=333.337.search-card.all.click&amp;vd_source=a86928efac645a8cf2a0bc4e2234db07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磁带存储设备，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LTO（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惠普、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IBM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、昆腾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2490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QIC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数据传输的速度介于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150 kB/s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到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500 kB/s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之间，可存储的空间 从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40 MB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到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15 GB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。逐渐被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DAT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所取代。读写次数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5000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次左右</a:t>
            </a:r>
            <a:endParaRPr lang="en-US" altLang="zh-CN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DAT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：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DAT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磁带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DAT Digital Audio Tape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一种将模拟凳请协信号变换成数字信号进行记录和重放的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  <a:hlinkClick r:id="rId3"/>
              </a:rPr>
              <a:t>盒式录音磁带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</a:rPr>
              <a:t>，</a:t>
            </a:r>
            <a:r>
              <a:rPr lang="en-US" altLang="zh-CN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</a:rPr>
              <a:t>4mm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</a:rPr>
              <a:t>8mm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</a:rPr>
              <a:t>磁带：最初用于视频行业，如录像带</a:t>
            </a:r>
            <a:endParaRPr lang="en-US" altLang="zh-CN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DLT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数据传输的速度约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1.5 MB/s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，是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4mm, 8mm,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或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QIC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磁带机的三倍。 可存储的空间从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10 GB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到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 Neue"/>
              </a:rPr>
              <a:t>20 GB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Helvetica Neue"/>
              </a:rPr>
              <a:t>。</a:t>
            </a:r>
            <a:endParaRPr lang="en-US" altLang="zh-CN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P240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习题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1556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22240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CD-ROM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680M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12cm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1.2mm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，单面记录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CD-R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：有机染料层灼烧存储信息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CD-RW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：特殊水晶复合物的水晶形（特定温度冷却后）和非晶形（更高温度冷却后）表示新息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DVD-ROM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：与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CD-ROM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相比，凹陷区更小，且可双面存储数据，甚至多层存储数据，因此容量更大，可达数十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1543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4602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0673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5813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图形：函数命令绘制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图像：客观拍摄的位图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字符显示器：点阵→字符窗口→字符发生器→刷存→显示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图形显示器：一组坐标点和绘图命令→显示文件→缓存→矢量产生器→产生模拟电压控制电子束在屏幕上移动绘图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6421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385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8400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73156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击打式：又称打印机，擅长</a:t>
            </a:r>
            <a:r>
              <a:rPr lang="en-US" altLang="zh-CN" dirty="0"/>
              <a:t>“</a:t>
            </a:r>
            <a:r>
              <a:rPr lang="zh-CN" altLang="en-US" dirty="0"/>
              <a:t>多层复写打印</a:t>
            </a:r>
            <a:r>
              <a:rPr lang="en-US" altLang="zh-CN" dirty="0"/>
              <a:t>”</a:t>
            </a:r>
            <a:r>
              <a:rPr lang="zh-CN" altLang="en-US" dirty="0"/>
              <a:t>，如票据或蜡纸打印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非击打式：又称印字机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串行打印机：逐字打印，速度慢，如击打式打印机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行式打印机：逐行打印，速度快，如激光、喷墨打印机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0016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击打式：又称打印机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非击打式：又称印字机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/>
              <a:t>数据科学、人工智能讲到这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2496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磁滞回线、磁表面存储器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由于其存储容量大，内容非易失、位成本低等特点显著，是构成辅助大容量存储器的主要部件之一，广泛用于大量数据和文件的存储或备份，如系统软件、大型文件、数据库等。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6097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磁盘驱动器：核心部件是磁头组件和盘片组件，温彻斯特磁盘是一种可移动磁头固定盘片的磁盘存储器；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磁盘控制器：是硬盘存储器和主机的接口，主流标准有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SCSI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SATA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81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923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磁头数（记录面数）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4769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能记录信息的盘片表面称为记录面；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记录面上一系列同心圆称为磁道，磁道由外向内依次编号，最外是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磁道；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每个磁道又分为若干个扇区，扇区大小相等，是磁盘最小记录单位；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各记录面上的同号磁道构成一个柱面，当某文件长度超过一个磁道的容量，通常将它记录在同一个柱面上，这样可以节省寻道时间。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325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4693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格式化容量一般是非格式化容量的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60%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70%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磁盘所有磁道记录的信息量一定是相等的，并不是圆越大信息越多，故每个磁道的位密度都不同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内磁道密度大</a:t>
            </a:r>
            <a:r>
              <a:rPr lang="en-US" altLang="zh-CN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75D0D-748D-4731-9D35-F05D9AC06F3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305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343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206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258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5343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3441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9623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3301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186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6374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0012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108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21BD3-0100-4324-A97A-59EED3E161D7}" type="datetimeFigureOut">
              <a:rPr lang="zh-CN" altLang="en-US" smtClean="0"/>
              <a:t>2023-05-04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29737-DF5C-40F1-973C-ACDFB18D84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983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../&#31185;&#26222;&#35270;&#39057;/&#12304;&#30828;&#20214;&#31185;&#26222;&#12305;&#20160;&#20040;&#26159;RAID&#30913;&#30424;&#38453;&#21015;&#65311;RAID0&#65292;RAID1&#65292;RAID5&#21644;RAID10&#21448;&#26377;&#20160;&#20040;&#21306;&#21035;&#65311;.mp4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../&#31185;&#26222;&#35270;&#39057;/&#20809;&#30424;&#24037;&#20316;&#21407;&#29702;&#8212;&#8212;&#20351;&#29992;Clipchamp&#21046;&#20316;.mp4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../&#31185;&#26222;&#35270;&#39057;/&#38190;&#30424;&#24037;&#20316;&#21407;&#29702;&#8212;&#8212;&#20351;&#29992;Clipchamp&#21046;&#20316;.mp4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../&#31185;&#26222;&#35270;&#39057;/&#40736;&#26631;&#24037;&#20316;&#21407;&#29702;&#8212;&#8212;&#20351;&#29992;Clipchamp&#21046;&#20316;.mp4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../&#31185;&#26222;&#35270;&#39057;/&#26174;&#31034;&#22120;%20&#22522;&#30784;&#30693;&#35782;&#20171;&#32461;,CRT_LCD_LED_TN_IPS_VA_&#21047;&#26032;&#29575;_&#20998;&#36776;&#29575;_&#23545;&#27604;&#24230;&#65292;&#20320;&#24819;&#30693;&#36947;&#30340;&#37117;&#22312;&#36825;&#37324;%20(1).mp4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../&#31185;&#26222;&#35270;&#39057;/&#24425;&#33394;&#28608;&#20809;&#25171;&#21360;&#26426;&#24037;&#20316;&#21407;&#29702;&#8212;&#8212;&#20351;&#29992;Clipchamp&#21046;&#20316;.mp4" TargetMode="External"/><Relationship Id="rId5" Type="http://schemas.openxmlformats.org/officeDocument/2006/relationships/image" Target="../media/image25.png"/><Relationship Id="rId4" Type="http://schemas.openxmlformats.org/officeDocument/2006/relationships/hyperlink" Target="../&#31185;&#26222;&#35270;&#39057;/&#24425;&#33394;&#21943;&#22696;&#25171;&#21360;&#26426;&#21407;&#29702;&#8212;&#8212;&#20351;&#29992;Clipchamp&#21046;&#20316;.mp4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../&#31185;&#26222;&#35270;&#39057;/&#35814;&#32454;&#20102;&#35299;&#30828;&#30424;&#30340;&#24037;&#20316;&#21407;&#29702;&#65292;&#21407;&#26469;&#22825;&#37327;&#30340;&#25968;&#25454;&#26159;&#36825;&#26679;&#35835;&#20889;&#30340;.mp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463C330-F568-4E62-9077-C2EF596CF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171"/>
            <a:ext cx="12192000" cy="673365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0" y="89339"/>
            <a:ext cx="18501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本章总览</a:t>
            </a:r>
          </a:p>
        </p:txBody>
      </p:sp>
    </p:spTree>
    <p:extLst>
      <p:ext uri="{BB962C8B-B14F-4D97-AF65-F5344CB8AC3E}">
        <p14:creationId xmlns:p14="http://schemas.microsoft.com/office/powerpoint/2010/main" val="1571817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磁盘的性能指标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117E-9357-45AA-B7CC-36E2E4B79068}"/>
              </a:ext>
            </a:extLst>
          </p:cNvPr>
          <p:cNvSpPr txBox="1"/>
          <p:nvPr/>
        </p:nvSpPr>
        <p:spPr>
          <a:xfrm>
            <a:off x="282052" y="541778"/>
            <a:ext cx="11627895" cy="51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平均存取时间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7D7D3DD-400B-400E-BEAD-0B7B127A587E}"/>
              </a:ext>
            </a:extLst>
          </p:cNvPr>
          <p:cNvSpPr txBox="1"/>
          <p:nvPr/>
        </p:nvSpPr>
        <p:spPr>
          <a:xfrm>
            <a:off x="2822093" y="576146"/>
            <a:ext cx="5521117" cy="51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寻道时间（磁头移动到目的磁道）</a:t>
            </a:r>
            <a:r>
              <a:rPr lang="en-US" altLang="zh-CN" sz="2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3981507-1287-4D3C-8697-41204F52FEF8}"/>
              </a:ext>
            </a:extLst>
          </p:cNvPr>
          <p:cNvSpPr txBox="1"/>
          <p:nvPr/>
        </p:nvSpPr>
        <p:spPr>
          <a:xfrm>
            <a:off x="2822093" y="1099810"/>
            <a:ext cx="5521116" cy="51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旋转延迟（磁头定位到目的扇区）</a:t>
            </a:r>
            <a:r>
              <a:rPr lang="en-US" altLang="zh-CN" sz="2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77C9DB-E9BD-4746-93DE-E794FB0918C4}"/>
              </a:ext>
            </a:extLst>
          </p:cNvPr>
          <p:cNvSpPr txBox="1"/>
          <p:nvPr/>
        </p:nvSpPr>
        <p:spPr>
          <a:xfrm>
            <a:off x="2822093" y="1623474"/>
            <a:ext cx="5160169" cy="51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传输时间（传输数据所花费的时间）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B90FA9E-5B17-4340-AC4C-FDD549DAE9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566"/>
          <a:stretch/>
        </p:blipFill>
        <p:spPr>
          <a:xfrm>
            <a:off x="7628021" y="2314662"/>
            <a:ext cx="4563979" cy="222809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C2300166-6AB2-439D-931D-EFCE7360A7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138" r="37434"/>
          <a:stretch/>
        </p:blipFill>
        <p:spPr>
          <a:xfrm>
            <a:off x="3308685" y="2314952"/>
            <a:ext cx="4319337" cy="222809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59E975B-0C8C-48C8-8714-FF4D817766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2862"/>
          <a:stretch/>
        </p:blipFill>
        <p:spPr>
          <a:xfrm>
            <a:off x="1" y="2338436"/>
            <a:ext cx="3308684" cy="22280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2521E52-E911-41CF-BD89-691BC5A5C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2305" y="4566531"/>
            <a:ext cx="5569369" cy="223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260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磁盘的性能指标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117E-9357-45AA-B7CC-36E2E4B79068}"/>
              </a:ext>
            </a:extLst>
          </p:cNvPr>
          <p:cNvSpPr txBox="1"/>
          <p:nvPr/>
        </p:nvSpPr>
        <p:spPr>
          <a:xfrm>
            <a:off x="282052" y="913856"/>
            <a:ext cx="11627895" cy="51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数据传输率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：磁盘存储器在单位时间内向主机传送数据的字节数。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16C5B7A-1B0B-4A48-919F-B9F402B83DE3}"/>
              </a:ext>
            </a:extLst>
          </p:cNvPr>
          <p:cNvSpPr txBox="1"/>
          <p:nvPr/>
        </p:nvSpPr>
        <p:spPr>
          <a:xfrm>
            <a:off x="2267326" y="1916424"/>
            <a:ext cx="5601327" cy="1822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假设磁盘转速为 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r（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秒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pPr>
              <a:lnSpc>
                <a:spcPct val="150000"/>
              </a:lnSpc>
            </a:pP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每条磁道容量为 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 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个字节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则数据传输率 </a:t>
            </a:r>
            <a:r>
              <a:rPr lang="en-US" altLang="zh-CN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Dr = </a:t>
            </a:r>
            <a:r>
              <a:rPr lang="en-US" altLang="zh-CN" sz="26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rN</a:t>
            </a:r>
            <a:endParaRPr lang="en-US" altLang="zh-CN" sz="2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5543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磁盘的性能指标例题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117E-9357-45AA-B7CC-36E2E4B79068}"/>
              </a:ext>
            </a:extLst>
          </p:cNvPr>
          <p:cNvSpPr txBox="1"/>
          <p:nvPr/>
        </p:nvSpPr>
        <p:spPr>
          <a:xfrm>
            <a:off x="282052" y="598171"/>
            <a:ext cx="11627895" cy="60232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磁盘组有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片磁盘，每片有两个记录面，最上最下两个面不用。存储区域内（直）径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22cm 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，外（直）径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33cm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，道密度为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道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/cm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，内层位密度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/cm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，转速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6000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分。（</a:t>
            </a:r>
            <a:r>
              <a:rPr lang="zh-CN" altLang="en-US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教材</a:t>
            </a:r>
            <a:r>
              <a:rPr lang="en-US" altLang="zh-CN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P224</a:t>
            </a:r>
            <a:r>
              <a:rPr lang="zh-CN" altLang="en-US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</a:t>
            </a:r>
            <a:r>
              <a:rPr lang="en-US" altLang="zh-CN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共有多少柱面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盘组总存储容量是多少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数据传输率多少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采用定长数据块记录格式，直接寻址的最小单位是什么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寻址命令中如何表示磁盘地址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如果某文件长度超过一个磁道的容量，应将它记录在同一个存储面上，还是记录在同一个柱面上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109C439-688A-4C57-BFCB-4EDAA7921400}"/>
              </a:ext>
            </a:extLst>
          </p:cNvPr>
          <p:cNvSpPr txBox="1"/>
          <p:nvPr/>
        </p:nvSpPr>
        <p:spPr>
          <a:xfrm>
            <a:off x="3281613" y="2521042"/>
            <a:ext cx="2084471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220</a:t>
            </a:r>
            <a:r>
              <a:rPr lang="zh-CN" altLang="en-US" sz="2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个柱面</a:t>
            </a:r>
            <a:r>
              <a:rPr kumimoji="0" lang="en-US" altLang="zh-CN" sz="2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8741869-3ECF-43C1-A8B3-083A6CC078CC}"/>
              </a:ext>
            </a:extLst>
          </p:cNvPr>
          <p:cNvSpPr txBox="1"/>
          <p:nvPr/>
        </p:nvSpPr>
        <p:spPr>
          <a:xfrm>
            <a:off x="4504823" y="3117354"/>
            <a:ext cx="2084471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约 </a:t>
            </a:r>
            <a:r>
              <a:rPr kumimoji="0" lang="en-US" altLang="zh-CN" sz="2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7.5GB 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DAD85AC-FB6C-4933-B75E-FFCC41F5E87A}"/>
              </a:ext>
            </a:extLst>
          </p:cNvPr>
          <p:cNvSpPr txBox="1"/>
          <p:nvPr/>
        </p:nvSpPr>
        <p:spPr>
          <a:xfrm>
            <a:off x="3462587" y="3713666"/>
            <a:ext cx="2084471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约 </a:t>
            </a:r>
            <a:r>
              <a:rPr lang="en-US" altLang="zh-CN" sz="2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345KB/s</a:t>
            </a:r>
            <a:endParaRPr lang="zh-CN" altLang="en-US" dirty="0">
              <a:solidFill>
                <a:srgbClr val="00B050"/>
              </a:solidFill>
            </a:endParaRPr>
          </a:p>
        </p:txBody>
      </p:sp>
      <p:graphicFrame>
        <p:nvGraphicFramePr>
          <p:cNvPr id="10" name="Group 27">
            <a:extLst>
              <a:ext uri="{FF2B5EF4-FFF2-40B4-BE49-F238E27FC236}">
                <a16:creationId xmlns:a16="http://schemas.microsoft.com/office/drawing/2014/main" id="{800308CD-298C-42E6-BED5-EA72637953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336149"/>
              </p:ext>
            </p:extLst>
          </p:nvPr>
        </p:nvGraphicFramePr>
        <p:xfrm>
          <a:off x="3047999" y="4638211"/>
          <a:ext cx="6096000" cy="792480"/>
        </p:xfrm>
        <a:graphic>
          <a:graphicData uri="http://schemas.openxmlformats.org/drawingml/2006/table">
            <a:tbl>
              <a:tblPr/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767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15                12</a:t>
                      </a:r>
                    </a:p>
                  </a:txBody>
                  <a:tcPr anchor="ctr" anchorCtr="1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11                4</a:t>
                      </a:r>
                    </a:p>
                  </a:txBody>
                  <a:tcPr anchor="ctr" anchorCtr="1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3               0   </a:t>
                      </a:r>
                    </a:p>
                  </a:txBody>
                  <a:tcPr anchor="ctr" anchorCtr="1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9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盘面（磁头）号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柱面（磁道）号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扇区号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CD3A5FF8-2DB7-4680-B193-04F44349FACD}"/>
              </a:ext>
            </a:extLst>
          </p:cNvPr>
          <p:cNvSpPr txBox="1"/>
          <p:nvPr/>
        </p:nvSpPr>
        <p:spPr>
          <a:xfrm>
            <a:off x="4214248" y="6027003"/>
            <a:ext cx="76956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应将它记录在同一个柱面上，这样就不需要重新找道，减少磁头移动，进而可加快数据的读</a:t>
            </a:r>
            <a:r>
              <a:rPr lang="en-US" altLang="zh-CN" sz="24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写速度</a:t>
            </a:r>
          </a:p>
        </p:txBody>
      </p:sp>
    </p:spTree>
    <p:extLst>
      <p:ext uri="{BB962C8B-B14F-4D97-AF65-F5344CB8AC3E}">
        <p14:creationId xmlns:p14="http://schemas.microsoft.com/office/powerpoint/2010/main" val="266702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磁盘的性能指标例题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BEA13DB-E96E-4EE3-9A40-2E2EDC78CFC7}"/>
              </a:ext>
            </a:extLst>
          </p:cNvPr>
          <p:cNvSpPr txBox="1">
            <a:spLocks noChangeArrowheads="1"/>
          </p:cNvSpPr>
          <p:nvPr/>
        </p:nvSpPr>
        <p:spPr>
          <a:xfrm>
            <a:off x="384007" y="826169"/>
            <a:ext cx="10937708" cy="50372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(1)  ∵ 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有效存储区域径长：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33/2-22/2=16.5-11=5.5(cm)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已知：道密度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=40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道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/cm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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40×5.5=220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道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即：每个记录面上有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220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条磁道。</a:t>
            </a:r>
          </a:p>
          <a:p>
            <a:pPr marL="0" indent="0">
              <a:lnSpc>
                <a:spcPct val="180000"/>
              </a:lnSpc>
              <a:buNone/>
            </a:pP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可知：磁盘组应当共有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220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个柱面。  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DDFC4A-5962-426D-B417-2A1D2D6F1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519" y="2610657"/>
            <a:ext cx="4749196" cy="41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469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磁盘的性能指标例题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BEA13DB-E96E-4EE3-9A40-2E2EDC78CFC7}"/>
              </a:ext>
            </a:extLst>
          </p:cNvPr>
          <p:cNvSpPr txBox="1">
            <a:spLocks noChangeArrowheads="1"/>
          </p:cNvSpPr>
          <p:nvPr/>
        </p:nvSpPr>
        <p:spPr>
          <a:xfrm>
            <a:off x="384007" y="826169"/>
            <a:ext cx="10937708" cy="50372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 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已知：内层磁道位密度：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400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/cm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内层磁道周长为：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2πR=2×3.14×11= 69.08(cm)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每道信息量：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N=400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/cm×69.08cm=27632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=3454 B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每面信息量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=3454B×220=759880 B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盘组总容量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=759880B×10=7598800 B  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（约为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7.5GB)</a:t>
            </a:r>
          </a:p>
        </p:txBody>
      </p:sp>
    </p:spTree>
    <p:extLst>
      <p:ext uri="{BB962C8B-B14F-4D97-AF65-F5344CB8AC3E}">
        <p14:creationId xmlns:p14="http://schemas.microsoft.com/office/powerpoint/2010/main" val="2204968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磁盘的性能指标例题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BEA13DB-E96E-4EE3-9A40-2E2EDC78CFC7}"/>
              </a:ext>
            </a:extLst>
          </p:cNvPr>
          <p:cNvSpPr txBox="1">
            <a:spLocks noChangeArrowheads="1"/>
          </p:cNvSpPr>
          <p:nvPr/>
        </p:nvSpPr>
        <p:spPr>
          <a:xfrm>
            <a:off x="384007" y="826169"/>
            <a:ext cx="10937708" cy="50372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(3)  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磁盘数据传输率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Dr=</a:t>
            </a:r>
            <a:r>
              <a:rPr lang="en-US" altLang="zh-CN" sz="2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r×N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其中：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为每条磁道容量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 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r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为磁盘转速。 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已知：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N=3454 B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r=6000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/60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秒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=100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转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秒 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 故：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Dr=</a:t>
            </a:r>
            <a:r>
              <a:rPr lang="en-US" altLang="zh-CN" sz="2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r×N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=100×3454B=345400  B/s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       ≈345  KB/s</a:t>
            </a:r>
          </a:p>
        </p:txBody>
      </p:sp>
    </p:spTree>
    <p:extLst>
      <p:ext uri="{BB962C8B-B14F-4D97-AF65-F5344CB8AC3E}">
        <p14:creationId xmlns:p14="http://schemas.microsoft.com/office/powerpoint/2010/main" val="3590379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磁盘的地址格式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117E-9357-45AA-B7CC-36E2E4B79068}"/>
              </a:ext>
            </a:extLst>
          </p:cNvPr>
          <p:cNvSpPr txBox="1"/>
          <p:nvPr/>
        </p:nvSpPr>
        <p:spPr>
          <a:xfrm>
            <a:off x="282052" y="913856"/>
            <a:ext cx="11627895" cy="51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磁盘的地址格式一般如下：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4FD7ACA1-716D-4822-9425-166748B156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0722480"/>
              </p:ext>
            </p:extLst>
          </p:nvPr>
        </p:nvGraphicFramePr>
        <p:xfrm>
          <a:off x="625643" y="1597292"/>
          <a:ext cx="10371220" cy="682939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92805">
                  <a:extLst>
                    <a:ext uri="{9D8B030D-6E8A-4147-A177-3AD203B41FA5}">
                      <a16:colId xmlns:a16="http://schemas.microsoft.com/office/drawing/2014/main" val="2659583033"/>
                    </a:ext>
                  </a:extLst>
                </a:gridCol>
                <a:gridCol w="2592805">
                  <a:extLst>
                    <a:ext uri="{9D8B030D-6E8A-4147-A177-3AD203B41FA5}">
                      <a16:colId xmlns:a16="http://schemas.microsoft.com/office/drawing/2014/main" val="2184055622"/>
                    </a:ext>
                  </a:extLst>
                </a:gridCol>
                <a:gridCol w="2592805">
                  <a:extLst>
                    <a:ext uri="{9D8B030D-6E8A-4147-A177-3AD203B41FA5}">
                      <a16:colId xmlns:a16="http://schemas.microsoft.com/office/drawing/2014/main" val="620222725"/>
                    </a:ext>
                  </a:extLst>
                </a:gridCol>
                <a:gridCol w="2592805">
                  <a:extLst>
                    <a:ext uri="{9D8B030D-6E8A-4147-A177-3AD203B41FA5}">
                      <a16:colId xmlns:a16="http://schemas.microsoft.com/office/drawing/2014/main" val="901660744"/>
                    </a:ext>
                  </a:extLst>
                </a:gridCol>
              </a:tblGrid>
              <a:tr h="68293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驱动器号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柱面（磁道）号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盘面号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扇区号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5384591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8636F540-C963-49C1-926C-40863C64F039}"/>
              </a:ext>
            </a:extLst>
          </p:cNvPr>
          <p:cNvSpPr txBox="1"/>
          <p:nvPr/>
        </p:nvSpPr>
        <p:spPr>
          <a:xfrm>
            <a:off x="386326" y="2558171"/>
            <a:ext cx="10610537" cy="14412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若系统中有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个驱动器，每个驱动器带一个磁盘，每个磁盘有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个盘面，每个盘面有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256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个磁道，每个盘面划分为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个扇区，则每个扇区地址要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位二进制代码：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表格 2">
            <a:extLst>
              <a:ext uri="{FF2B5EF4-FFF2-40B4-BE49-F238E27FC236}">
                <a16:creationId xmlns:a16="http://schemas.microsoft.com/office/drawing/2014/main" id="{8184808F-1CC3-4685-9A0A-A12681A35D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4394177"/>
              </p:ext>
            </p:extLst>
          </p:nvPr>
        </p:nvGraphicFramePr>
        <p:xfrm>
          <a:off x="625643" y="4096212"/>
          <a:ext cx="10371220" cy="136587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92805">
                  <a:extLst>
                    <a:ext uri="{9D8B030D-6E8A-4147-A177-3AD203B41FA5}">
                      <a16:colId xmlns:a16="http://schemas.microsoft.com/office/drawing/2014/main" val="2659583033"/>
                    </a:ext>
                  </a:extLst>
                </a:gridCol>
                <a:gridCol w="2592805">
                  <a:extLst>
                    <a:ext uri="{9D8B030D-6E8A-4147-A177-3AD203B41FA5}">
                      <a16:colId xmlns:a16="http://schemas.microsoft.com/office/drawing/2014/main" val="2184055622"/>
                    </a:ext>
                  </a:extLst>
                </a:gridCol>
                <a:gridCol w="2592805">
                  <a:extLst>
                    <a:ext uri="{9D8B030D-6E8A-4147-A177-3AD203B41FA5}">
                      <a16:colId xmlns:a16="http://schemas.microsoft.com/office/drawing/2014/main" val="620222725"/>
                    </a:ext>
                  </a:extLst>
                </a:gridCol>
                <a:gridCol w="2592805">
                  <a:extLst>
                    <a:ext uri="{9D8B030D-6E8A-4147-A177-3AD203B41FA5}">
                      <a16:colId xmlns:a16="http://schemas.microsoft.com/office/drawing/2014/main" val="901660744"/>
                    </a:ext>
                  </a:extLst>
                </a:gridCol>
              </a:tblGrid>
              <a:tr h="68293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驱动器号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柱面（磁道）号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盘面号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扇区号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5384591"/>
                  </a:ext>
                </a:extLst>
              </a:tr>
              <a:tr h="68293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位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位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位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位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405837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16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Cache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117E-9357-45AA-B7CC-36E2E4B79068}"/>
              </a:ext>
            </a:extLst>
          </p:cNvPr>
          <p:cNvSpPr txBox="1"/>
          <p:nvPr/>
        </p:nvSpPr>
        <p:spPr>
          <a:xfrm>
            <a:off x="402368" y="783052"/>
            <a:ext cx="11627895" cy="51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弥补磁盘与主存之间的速度差异，基于程序访问的局部性规律。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1BA5825-4C3F-49FB-BD46-B8BFA5EFC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6462" y="1528265"/>
            <a:ext cx="8705538" cy="489112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74A4D41-C48F-4713-B7C4-693A89707DAD}"/>
              </a:ext>
            </a:extLst>
          </p:cNvPr>
          <p:cNvSpPr/>
          <p:nvPr/>
        </p:nvSpPr>
        <p:spPr>
          <a:xfrm>
            <a:off x="7839231" y="3729789"/>
            <a:ext cx="4191032" cy="68580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39602DD-0157-4B04-B047-BF5897E98D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404" r="14962"/>
          <a:stretch/>
        </p:blipFill>
        <p:spPr>
          <a:xfrm>
            <a:off x="129484" y="1627125"/>
            <a:ext cx="3356978" cy="489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726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磁盘阵列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117E-9357-45AA-B7CC-36E2E4B79068}"/>
              </a:ext>
            </a:extLst>
          </p:cNvPr>
          <p:cNvSpPr txBox="1"/>
          <p:nvPr/>
        </p:nvSpPr>
        <p:spPr>
          <a:xfrm>
            <a:off x="282052" y="598171"/>
            <a:ext cx="7832558" cy="23645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file"/>
              </a:rPr>
              <a:t>RAID（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file"/>
              </a:rPr>
              <a:t>廉价冗余磁盘阵列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file"/>
              </a:rPr>
              <a:t>）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：将多个独立的物理磁盘组成一个独立的逻辑盘，数据在多个物理盘上分割交叉存储、并行访问，具有更好的存储性能、可靠性和安全性。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RAID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标准有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级（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RAID0 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～ 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RAID6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），侧重点各不相同。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9C6BB21-5828-4B7A-A009-DD05E2FAA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9461" y="19078"/>
            <a:ext cx="3670487" cy="344633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FDC0FFE-6B12-46FA-B0AE-B05D080FE2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957"/>
          <a:stretch/>
        </p:blipFill>
        <p:spPr>
          <a:xfrm>
            <a:off x="7978858" y="3525545"/>
            <a:ext cx="4105078" cy="33193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8CAFAB6-0DE1-4FFB-8D83-0DF597AC76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052" y="2931896"/>
            <a:ext cx="7327522" cy="392610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83D782-DE9B-4375-A43F-2F4A02A70B93}"/>
              </a:ext>
            </a:extLst>
          </p:cNvPr>
          <p:cNvSpPr txBox="1"/>
          <p:nvPr/>
        </p:nvSpPr>
        <p:spPr>
          <a:xfrm>
            <a:off x="10595621" y="13104"/>
            <a:ext cx="970235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速度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40B5A6D-58F1-4197-9C4C-C61CF3AFC56F}"/>
              </a:ext>
            </a:extLst>
          </p:cNvPr>
          <p:cNvSpPr txBox="1"/>
          <p:nvPr/>
        </p:nvSpPr>
        <p:spPr>
          <a:xfrm>
            <a:off x="10595621" y="3477445"/>
            <a:ext cx="1252288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可靠性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637A460-C90D-4D49-A122-39207C5B0733}"/>
              </a:ext>
            </a:extLst>
          </p:cNvPr>
          <p:cNvSpPr txBox="1"/>
          <p:nvPr/>
        </p:nvSpPr>
        <p:spPr>
          <a:xfrm>
            <a:off x="4666948" y="2837348"/>
            <a:ext cx="285810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兼顾速度和可靠性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37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磁带存储设备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117E-9357-45AA-B7CC-36E2E4B79068}"/>
              </a:ext>
            </a:extLst>
          </p:cNvPr>
          <p:cNvSpPr txBox="1"/>
          <p:nvPr/>
        </p:nvSpPr>
        <p:spPr>
          <a:xfrm>
            <a:off x="282053" y="771786"/>
            <a:ext cx="11557022" cy="51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记录原理与磁盘相同，只不过用带状塑料作为载磁体。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左大括号 8">
            <a:extLst>
              <a:ext uri="{FF2B5EF4-FFF2-40B4-BE49-F238E27FC236}">
                <a16:creationId xmlns:a16="http://schemas.microsoft.com/office/drawing/2014/main" id="{92023F82-7A5E-4DE8-85CB-66E77F5AA609}"/>
              </a:ext>
            </a:extLst>
          </p:cNvPr>
          <p:cNvSpPr/>
          <p:nvPr/>
        </p:nvSpPr>
        <p:spPr>
          <a:xfrm>
            <a:off x="2511899" y="1985897"/>
            <a:ext cx="484270" cy="2621483"/>
          </a:xfrm>
          <a:prstGeom prst="leftBrace">
            <a:avLst>
              <a:gd name="adj1" fmla="val 3653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77EF7B7-5E19-477D-AE12-E346AD20965E}"/>
              </a:ext>
            </a:extLst>
          </p:cNvPr>
          <p:cNvSpPr txBox="1"/>
          <p:nvPr/>
        </p:nvSpPr>
        <p:spPr>
          <a:xfrm>
            <a:off x="2975117" y="1599778"/>
            <a:ext cx="2584435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¼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英寸磁带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QIC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14F02B3-2F70-4DE5-9F0A-7B919F78DDDF}"/>
              </a:ext>
            </a:extLst>
          </p:cNvPr>
          <p:cNvSpPr txBox="1"/>
          <p:nvPr/>
        </p:nvSpPr>
        <p:spPr>
          <a:xfrm>
            <a:off x="2972109" y="2632812"/>
            <a:ext cx="2872736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数码音频磁带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034E0F6-15A4-471C-82DC-5E4FF2A4D3D0}"/>
              </a:ext>
            </a:extLst>
          </p:cNvPr>
          <p:cNvSpPr txBox="1"/>
          <p:nvPr/>
        </p:nvSpPr>
        <p:spPr>
          <a:xfrm>
            <a:off x="2975117" y="4266624"/>
            <a:ext cx="2869728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数码线性磁带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DLT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47F2333-681A-45D8-BF6D-BF69D3B89189}"/>
              </a:ext>
            </a:extLst>
          </p:cNvPr>
          <p:cNvSpPr txBox="1"/>
          <p:nvPr/>
        </p:nvSpPr>
        <p:spPr>
          <a:xfrm>
            <a:off x="2975117" y="3377676"/>
            <a:ext cx="2178721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8mm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磁带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E611564-6BDF-4B03-935D-3134C48E9706}"/>
              </a:ext>
            </a:extLst>
          </p:cNvPr>
          <p:cNvSpPr txBox="1"/>
          <p:nvPr/>
        </p:nvSpPr>
        <p:spPr>
          <a:xfrm>
            <a:off x="6876288" y="1476664"/>
            <a:ext cx="4962787" cy="28262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特点：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存储密度高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成本低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容量大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存储期限长，适合冷数据存储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容易保存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A2AC06A-9CAA-49B5-9AF5-311DA78B53D5}"/>
              </a:ext>
            </a:extLst>
          </p:cNvPr>
          <p:cNvSpPr txBox="1"/>
          <p:nvPr/>
        </p:nvSpPr>
        <p:spPr>
          <a:xfrm>
            <a:off x="282053" y="2892188"/>
            <a:ext cx="2178721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常见磁带类型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3E6D5671-C0F6-4810-BF4B-7819DF6107B6}"/>
                  </a:ext>
                </a:extLst>
              </p:cNvPr>
              <p:cNvSpPr txBox="1"/>
              <p:nvPr/>
            </p:nvSpPr>
            <p:spPr>
              <a:xfrm>
                <a:off x="2277460" y="5911877"/>
                <a:ext cx="6057556" cy="47705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CN" altLang="en-US" sz="3100" i="1">
                        <a:latin typeface="Cambria Math" panose="02040503050406030204" pitchFamily="18" charset="0"/>
                      </a:rPr>
                      <m:t>数据</m:t>
                    </m:r>
                    <m:r>
                      <a:rPr lang="zh-CN" altLang="en-US" sz="3100" i="1" smtClean="0">
                        <a:latin typeface="Cambria Math" panose="02040503050406030204" pitchFamily="18" charset="0"/>
                      </a:rPr>
                      <m:t>传输率</m:t>
                    </m:r>
                    <m:r>
                      <a:rPr lang="en-US" altLang="zh-CN" sz="31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3100" i="1">
                        <a:latin typeface="Cambria Math" panose="02040503050406030204" pitchFamily="18" charset="0"/>
                      </a:rPr>
                      <m:t>记录密度</m:t>
                    </m:r>
                    <m:r>
                      <a:rPr lang="en-US" altLang="zh-CN" sz="3100" i="1"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zh-CN" altLang="en-US" sz="3100" dirty="0"/>
                  <a:t>走带速度</a:t>
                </a: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3E6D5671-C0F6-4810-BF4B-7819DF6107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7460" y="5911877"/>
                <a:ext cx="6057556" cy="477054"/>
              </a:xfrm>
              <a:prstGeom prst="rect">
                <a:avLst/>
              </a:prstGeom>
              <a:blipFill>
                <a:blip r:embed="rId3"/>
                <a:stretch>
                  <a:fillRect t="-25641" r="-3223" b="-5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0E3F323D-2F8C-48E0-BEAF-8E18D3D5E42C}"/>
                  </a:ext>
                </a:extLst>
              </p:cNvPr>
              <p:cNvSpPr txBox="1"/>
              <p:nvPr/>
            </p:nvSpPr>
            <p:spPr>
              <a:xfrm>
                <a:off x="2277460" y="5232358"/>
                <a:ext cx="4864922" cy="47705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CN" altLang="en-US" sz="3100" i="1">
                        <a:latin typeface="Cambria Math" panose="02040503050406030204" pitchFamily="18" charset="0"/>
                      </a:rPr>
                      <m:t>容量</m:t>
                    </m:r>
                    <m:r>
                      <a:rPr lang="en-US" altLang="zh-CN" sz="31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3100" i="1">
                        <a:latin typeface="Cambria Math" panose="02040503050406030204" pitchFamily="18" charset="0"/>
                      </a:rPr>
                      <m:t>记录密度</m:t>
                    </m:r>
                    <m:r>
                      <a:rPr lang="en-US" altLang="zh-CN" sz="3100" i="1"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zh-CN" altLang="en-US" sz="3100" dirty="0"/>
                  <a:t>磁带长度</a:t>
                </a:r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0E3F323D-2F8C-48E0-BEAF-8E18D3D5E4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7460" y="5232358"/>
                <a:ext cx="4864922" cy="477054"/>
              </a:xfrm>
              <a:prstGeom prst="rect">
                <a:avLst/>
              </a:prstGeom>
              <a:blipFill>
                <a:blip r:embed="rId4"/>
                <a:stretch>
                  <a:fillRect t="-25316" r="-4135" b="-493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949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  <p:bldP spid="12" grpId="0"/>
      <p:bldP spid="22" grpId="0"/>
      <p:bldP spid="23" grpId="0" animBg="1"/>
      <p:bldP spid="25" grpId="0"/>
      <p:bldP spid="18" grpId="0" animBg="1"/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外部设备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5A71FE4-51D5-4DE5-A7B5-5ABC99AE045B}"/>
              </a:ext>
            </a:extLst>
          </p:cNvPr>
          <p:cNvSpPr txBox="1"/>
          <p:nvPr/>
        </p:nvSpPr>
        <p:spPr>
          <a:xfrm>
            <a:off x="552450" y="690015"/>
            <a:ext cx="11087100" cy="5563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外部设备是除了主机以外的、能直接或间接与计算机交换信息的装置。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883D700-63A4-4B81-85C4-BD63DF45329D}"/>
              </a:ext>
            </a:extLst>
          </p:cNvPr>
          <p:cNvSpPr txBox="1"/>
          <p:nvPr/>
        </p:nvSpPr>
        <p:spPr>
          <a:xfrm>
            <a:off x="552450" y="1672594"/>
            <a:ext cx="1800000" cy="5563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输入设备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F99DB08-085C-4406-AF93-49829DE20A3F}"/>
              </a:ext>
            </a:extLst>
          </p:cNvPr>
          <p:cNvSpPr txBox="1"/>
          <p:nvPr/>
        </p:nvSpPr>
        <p:spPr>
          <a:xfrm>
            <a:off x="552450" y="2165176"/>
            <a:ext cx="11087100" cy="5563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用于向计算机系统输入命令、文本、数据等信息的部件，如键盘、鼠标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94EA159-41BD-4729-9E4A-F32A3250F959}"/>
              </a:ext>
            </a:extLst>
          </p:cNvPr>
          <p:cNvSpPr txBox="1"/>
          <p:nvPr/>
        </p:nvSpPr>
        <p:spPr>
          <a:xfrm>
            <a:off x="552450" y="3196164"/>
            <a:ext cx="1800000" cy="5563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输出设备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995FC9A-2DFE-40C3-80E2-52F6868422A2}"/>
              </a:ext>
            </a:extLst>
          </p:cNvPr>
          <p:cNvSpPr txBox="1"/>
          <p:nvPr/>
        </p:nvSpPr>
        <p:spPr>
          <a:xfrm>
            <a:off x="552450" y="3719221"/>
            <a:ext cx="10829424" cy="10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用于将计算机系统中的信息输出到计算机外部进行显示、交换等的部件，如显示器、打印机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CBC0145-EA4A-415F-A89A-B59A1C755A57}"/>
              </a:ext>
            </a:extLst>
          </p:cNvPr>
          <p:cNvSpPr txBox="1"/>
          <p:nvPr/>
        </p:nvSpPr>
        <p:spPr>
          <a:xfrm>
            <a:off x="552450" y="5232695"/>
            <a:ext cx="1800000" cy="5563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外存设备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CC7BADA-B0F4-46BF-AD66-01B4C77A4A7F}"/>
              </a:ext>
            </a:extLst>
          </p:cNvPr>
          <p:cNvSpPr txBox="1"/>
          <p:nvPr/>
        </p:nvSpPr>
        <p:spPr>
          <a:xfrm>
            <a:off x="552450" y="5789066"/>
            <a:ext cx="11087100" cy="5563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是指除计算机内存及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缓存等以外的存储器，如硬磁盘、光盘</a:t>
            </a:r>
          </a:p>
        </p:txBody>
      </p:sp>
    </p:spTree>
    <p:extLst>
      <p:ext uri="{BB962C8B-B14F-4D97-AF65-F5344CB8AC3E}">
        <p14:creationId xmlns:p14="http://schemas.microsoft.com/office/powerpoint/2010/main" val="335140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光盘存储器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117E-9357-45AA-B7CC-36E2E4B79068}"/>
              </a:ext>
            </a:extLst>
          </p:cNvPr>
          <p:cNvSpPr txBox="1"/>
          <p:nvPr/>
        </p:nvSpPr>
        <p:spPr>
          <a:xfrm>
            <a:off x="282053" y="771786"/>
            <a:ext cx="11557022" cy="979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利用光学原理读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写信息的存储装置，它采用聚焦激光束对盘式介质以非接触的方式记录信息。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hlinkClick r:id="rId3" action="ppaction://hlinkfile"/>
            <a:extLst>
              <a:ext uri="{FF2B5EF4-FFF2-40B4-BE49-F238E27FC236}">
                <a16:creationId xmlns:a16="http://schemas.microsoft.com/office/drawing/2014/main" id="{A00F6B97-1ED9-4E3F-9C38-0C870D2539E2}"/>
              </a:ext>
            </a:extLst>
          </p:cNvPr>
          <p:cNvSpPr txBox="1"/>
          <p:nvPr/>
        </p:nvSpPr>
        <p:spPr>
          <a:xfrm>
            <a:off x="9950117" y="105728"/>
            <a:ext cx="224188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播放科普视频</a:t>
            </a:r>
            <a:endParaRPr lang="zh-CN" altLang="en-US" dirty="0">
              <a:solidFill>
                <a:srgbClr val="4472C4"/>
              </a:solidFill>
            </a:endParaRPr>
          </a:p>
        </p:txBody>
      </p:sp>
      <p:sp>
        <p:nvSpPr>
          <p:cNvPr id="9" name="左大括号 8">
            <a:extLst>
              <a:ext uri="{FF2B5EF4-FFF2-40B4-BE49-F238E27FC236}">
                <a16:creationId xmlns:a16="http://schemas.microsoft.com/office/drawing/2014/main" id="{92023F82-7A5E-4DE8-85CB-66E77F5AA609}"/>
              </a:ext>
            </a:extLst>
          </p:cNvPr>
          <p:cNvSpPr/>
          <p:nvPr/>
        </p:nvSpPr>
        <p:spPr>
          <a:xfrm>
            <a:off x="2511899" y="2856405"/>
            <a:ext cx="484270" cy="2621483"/>
          </a:xfrm>
          <a:prstGeom prst="leftBrace">
            <a:avLst>
              <a:gd name="adj1" fmla="val 3653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77EF7B7-5E19-477D-AE12-E346AD20965E}"/>
              </a:ext>
            </a:extLst>
          </p:cNvPr>
          <p:cNvSpPr txBox="1"/>
          <p:nvPr/>
        </p:nvSpPr>
        <p:spPr>
          <a:xfrm>
            <a:off x="2975117" y="2470286"/>
            <a:ext cx="1885949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光盘片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14F02B3-2F70-4DE5-9F0A-7B919F78DDDF}"/>
              </a:ext>
            </a:extLst>
          </p:cNvPr>
          <p:cNvSpPr txBox="1"/>
          <p:nvPr/>
        </p:nvSpPr>
        <p:spPr>
          <a:xfrm>
            <a:off x="2972110" y="3503320"/>
            <a:ext cx="1888956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光盘驱动器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034E0F6-15A4-471C-82DC-5E4FF2A4D3D0}"/>
              </a:ext>
            </a:extLst>
          </p:cNvPr>
          <p:cNvSpPr txBox="1"/>
          <p:nvPr/>
        </p:nvSpPr>
        <p:spPr>
          <a:xfrm>
            <a:off x="2975117" y="5137132"/>
            <a:ext cx="2178721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光盘驱动软件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左大括号 12">
            <a:extLst>
              <a:ext uri="{FF2B5EF4-FFF2-40B4-BE49-F238E27FC236}">
                <a16:creationId xmlns:a16="http://schemas.microsoft.com/office/drawing/2014/main" id="{EB77ED41-9186-4F19-9414-7DCDA4441C3A}"/>
              </a:ext>
            </a:extLst>
          </p:cNvPr>
          <p:cNvSpPr/>
          <p:nvPr/>
        </p:nvSpPr>
        <p:spPr>
          <a:xfrm>
            <a:off x="4202336" y="2383554"/>
            <a:ext cx="426119" cy="1016151"/>
          </a:xfrm>
          <a:prstGeom prst="leftBrace">
            <a:avLst>
              <a:gd name="adj1" fmla="val 3653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9EF63F9-A224-4D4E-B97E-5A764CD6A099}"/>
              </a:ext>
            </a:extLst>
          </p:cNvPr>
          <p:cNvSpPr txBox="1"/>
          <p:nvPr/>
        </p:nvSpPr>
        <p:spPr>
          <a:xfrm>
            <a:off x="4628456" y="3036885"/>
            <a:ext cx="2352172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漆膜保护层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2962E3D-50AD-446A-990F-1DCEE52AE194}"/>
              </a:ext>
            </a:extLst>
          </p:cNvPr>
          <p:cNvSpPr txBox="1"/>
          <p:nvPr/>
        </p:nvSpPr>
        <p:spPr>
          <a:xfrm>
            <a:off x="4628456" y="2009109"/>
            <a:ext cx="2868519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透明的聚合物基片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B383E82-06D6-4766-ABC7-3054F0003352}"/>
              </a:ext>
            </a:extLst>
          </p:cNvPr>
          <p:cNvSpPr txBox="1"/>
          <p:nvPr/>
        </p:nvSpPr>
        <p:spPr>
          <a:xfrm>
            <a:off x="4628456" y="2522997"/>
            <a:ext cx="2352173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铝合金反射层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47F2333-681A-45D8-BF6D-BF69D3B89189}"/>
              </a:ext>
            </a:extLst>
          </p:cNvPr>
          <p:cNvSpPr txBox="1"/>
          <p:nvPr/>
        </p:nvSpPr>
        <p:spPr>
          <a:xfrm>
            <a:off x="2975117" y="4248184"/>
            <a:ext cx="2178721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光盘控制器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E611564-6BDF-4B03-935D-3134C48E9706}"/>
              </a:ext>
            </a:extLst>
          </p:cNvPr>
          <p:cNvSpPr txBox="1"/>
          <p:nvPr/>
        </p:nvSpPr>
        <p:spPr>
          <a:xfrm>
            <a:off x="7882263" y="1476664"/>
            <a:ext cx="3956812" cy="28262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特点：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存储密度高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成本低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容量大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存储期限长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容易保存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CEB187A-0B41-4207-A7F5-CC90362CD2FB}"/>
              </a:ext>
            </a:extLst>
          </p:cNvPr>
          <p:cNvSpPr txBox="1"/>
          <p:nvPr/>
        </p:nvSpPr>
        <p:spPr>
          <a:xfrm>
            <a:off x="6229926" y="4387714"/>
            <a:ext cx="5609149" cy="236455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光盘类型：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CD-ROM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：只读型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CD-R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：可写一次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CD-RW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：可重复读写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DVD-ROM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：高容量的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CD-ROM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A2AC06A-9CAA-49B5-9AF5-311DA78B53D5}"/>
              </a:ext>
            </a:extLst>
          </p:cNvPr>
          <p:cNvSpPr txBox="1"/>
          <p:nvPr/>
        </p:nvSpPr>
        <p:spPr>
          <a:xfrm>
            <a:off x="282053" y="3762696"/>
            <a:ext cx="2178721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光盘存储系统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6179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  <p:bldP spid="10" grpId="0"/>
      <p:bldP spid="11" grpId="0"/>
      <p:bldP spid="12" grpId="0"/>
      <p:bldP spid="13" grpId="0" animBg="1"/>
      <p:bldP spid="14" grpId="0"/>
      <p:bldP spid="16" grpId="0"/>
      <p:bldP spid="17" grpId="0"/>
      <p:bldP spid="22" grpId="0"/>
      <p:bldP spid="23" grpId="0" animBg="1"/>
      <p:bldP spid="24" grpId="0" animBg="1"/>
      <p:bldP spid="2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108284" y="0"/>
            <a:ext cx="27238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本节回顾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BDBB5E7-E70D-47A9-97FF-D1C9610EB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1292"/>
            <a:ext cx="12192000" cy="577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8749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输入设备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CC7BADA-B0F4-46BF-AD66-01B4C77A4A7F}"/>
              </a:ext>
            </a:extLst>
          </p:cNvPr>
          <p:cNvSpPr txBox="1"/>
          <p:nvPr/>
        </p:nvSpPr>
        <p:spPr>
          <a:xfrm>
            <a:off x="350419" y="3576787"/>
            <a:ext cx="11491161" cy="31211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键盘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可以输入命令和数据。通常以矩阵形式排列按键，每个键用符号标明它的含义和作用。每个键相当于一个开关，当按下键时，电信号连通；当松开键时，弹簧或硅胶碗把键弹起，电信号断开。键盘输入信息步骤如下：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轮询查出按下的是哪个键；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将该键转换成能被主机接收的编码，如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ASCII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将编码传送给主机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hlinkClick r:id="rId3" action="ppaction://hlinkfile"/>
            <a:extLst>
              <a:ext uri="{FF2B5EF4-FFF2-40B4-BE49-F238E27FC236}">
                <a16:creationId xmlns:a16="http://schemas.microsoft.com/office/drawing/2014/main" id="{FC38029B-6557-48DE-9868-CFE58AF79D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001" r="19883" b="29648"/>
          <a:stretch/>
        </p:blipFill>
        <p:spPr>
          <a:xfrm>
            <a:off x="1700462" y="703847"/>
            <a:ext cx="8791074" cy="276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472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输入设备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CC7BADA-B0F4-46BF-AD66-01B4C77A4A7F}"/>
              </a:ext>
            </a:extLst>
          </p:cNvPr>
          <p:cNvSpPr txBox="1"/>
          <p:nvPr/>
        </p:nvSpPr>
        <p:spPr>
          <a:xfrm>
            <a:off x="350418" y="3793355"/>
            <a:ext cx="11491161" cy="2422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鼠标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：常用的定位输入设备，能把用户的操作与计算机屏幕上的位置信息相联系，常用的鼠标有机械式和光电式两种。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其工作原理：当鼠标在平面上移动时，其底部传感器把运动的方向和距离检测出来，从而控制光标做相应的移动。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hlinkClick r:id="rId3" action="ppaction://hlinkfile"/>
            <a:extLst>
              <a:ext uri="{FF2B5EF4-FFF2-40B4-BE49-F238E27FC236}">
                <a16:creationId xmlns:a16="http://schemas.microsoft.com/office/drawing/2014/main" id="{87CDD749-2EEF-4399-BEC2-422C2C34E2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0178" t="30001" r="5117" b="29648"/>
          <a:stretch/>
        </p:blipFill>
        <p:spPr>
          <a:xfrm>
            <a:off x="5289224" y="661736"/>
            <a:ext cx="1613547" cy="276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365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显示设备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CC7BADA-B0F4-46BF-AD66-01B4C77A4A7F}"/>
              </a:ext>
            </a:extLst>
          </p:cNvPr>
          <p:cNvSpPr txBox="1"/>
          <p:nvPr/>
        </p:nvSpPr>
        <p:spPr>
          <a:xfrm>
            <a:off x="350419" y="761397"/>
            <a:ext cx="11491161" cy="26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按显示设备所用的显示器件分类：</a:t>
            </a:r>
            <a:endParaRPr lang="en-US" altLang="zh-CN" sz="2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阴极射线管（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CRT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）显示器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液晶显示器（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LCD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LED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显示器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A1F9A52-402D-4AC5-ADDD-A57A2F5F938D}"/>
              </a:ext>
            </a:extLst>
          </p:cNvPr>
          <p:cNvSpPr txBox="1"/>
          <p:nvPr/>
        </p:nvSpPr>
        <p:spPr>
          <a:xfrm>
            <a:off x="350419" y="3532838"/>
            <a:ext cx="11491161" cy="2095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按所显示的信息内容分类：</a:t>
            </a:r>
            <a:endParaRPr lang="en-US" altLang="zh-CN" sz="2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字符显示器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图形显示器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图像显示器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hlinkClick r:id="rId3" action="ppaction://hlinkfile"/>
            <a:extLst>
              <a:ext uri="{FF2B5EF4-FFF2-40B4-BE49-F238E27FC236}">
                <a16:creationId xmlns:a16="http://schemas.microsoft.com/office/drawing/2014/main" id="{2348179E-2C73-4B9E-BAE2-BCEA03E29D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30" t="7582" r="5360" b="7272"/>
          <a:stretch/>
        </p:blipFill>
        <p:spPr>
          <a:xfrm>
            <a:off x="7807993" y="3748256"/>
            <a:ext cx="4033587" cy="30037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2F9CEC3-05E9-41FF-AA63-11F1CB4BD0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885" t="8722" r="15431" b="13158"/>
          <a:stretch/>
        </p:blipFill>
        <p:spPr>
          <a:xfrm>
            <a:off x="7734674" y="171331"/>
            <a:ext cx="3427497" cy="305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561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显示器性能指标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BABC27B-5ABF-486E-AE1C-DD4169C0C9C0}"/>
              </a:ext>
            </a:extLst>
          </p:cNvPr>
          <p:cNvSpPr txBox="1"/>
          <p:nvPr/>
        </p:nvSpPr>
        <p:spPr>
          <a:xfrm>
            <a:off x="277505" y="598171"/>
            <a:ext cx="11636989" cy="4222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屏幕大小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：以对角线长度表示，常用英寸为单位，常见尺寸：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英寸</a:t>
            </a:r>
            <a:endParaRPr lang="en-US" altLang="zh-CN" sz="2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分辨率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：所能表示的像素个数，以宽和高的像素数的乘积表示，如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1280×1024</a:t>
            </a: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灰度级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：指像素的亮暗差别，灰度级越多，图像层次越清楚、逼真，如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</a:t>
            </a:r>
            <a:endParaRPr lang="en-US" altLang="zh-CN" sz="2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刷新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：对于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CRT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显示器，光点只能保持极短时间就会消失，在消失之前必须重新扫描显示一遍，该过程称为刷新</a:t>
            </a:r>
            <a:endParaRPr lang="en-US" altLang="zh-CN" sz="2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刷新频率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：指单位时间内扫描整个屏幕内容的次数，通常为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60Hz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120Hz</a:t>
            </a: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显示存储器</a:t>
            </a:r>
            <a:r>
              <a:rPr lang="en-US" altLang="zh-CN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VRAM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3843EA6-CB21-4042-898D-1C443772DE17}"/>
                  </a:ext>
                </a:extLst>
              </p:cNvPr>
              <p:cNvSpPr txBox="1"/>
              <p:nvPr/>
            </p:nvSpPr>
            <p:spPr>
              <a:xfrm>
                <a:off x="3304595" y="4413529"/>
                <a:ext cx="5129418" cy="47705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3100" i="1">
                        <a:latin typeface="Cambria Math" panose="02040503050406030204" pitchFamily="18" charset="0"/>
                      </a:rPr>
                      <m:t>VRAM</m:t>
                    </m:r>
                    <m:r>
                      <a:rPr lang="zh-CN" altLang="en-US" sz="3100" i="1">
                        <a:latin typeface="Cambria Math" panose="02040503050406030204" pitchFamily="18" charset="0"/>
                      </a:rPr>
                      <m:t>容量</m:t>
                    </m:r>
                    <m:r>
                      <a:rPr lang="en-US" altLang="zh-CN" sz="31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3100" i="1">
                        <a:latin typeface="Cambria Math" panose="02040503050406030204" pitchFamily="18" charset="0"/>
                      </a:rPr>
                      <m:t>分辨率</m:t>
                    </m:r>
                    <m:r>
                      <a:rPr lang="en-US" altLang="zh-CN" sz="3100" i="1"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zh-CN" altLang="en-US" sz="3100" dirty="0"/>
                  <a:t>灰度级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3843EA6-CB21-4042-898D-1C443772DE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595" y="4413529"/>
                <a:ext cx="5129418" cy="477054"/>
              </a:xfrm>
              <a:prstGeom prst="rect">
                <a:avLst/>
              </a:prstGeom>
              <a:blipFill>
                <a:blip r:embed="rId3"/>
                <a:stretch>
                  <a:fillRect t="-25641" r="-3919" b="-512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D8A6437D-EE56-4A7B-BB24-370F298C4972}"/>
                  </a:ext>
                </a:extLst>
              </p:cNvPr>
              <p:cNvSpPr txBox="1"/>
              <p:nvPr/>
            </p:nvSpPr>
            <p:spPr>
              <a:xfrm>
                <a:off x="3304595" y="5167178"/>
                <a:ext cx="6189002" cy="47705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3100" i="1">
                        <a:latin typeface="Cambria Math" panose="02040503050406030204" pitchFamily="18" charset="0"/>
                      </a:rPr>
                      <m:t>VRAM</m:t>
                    </m:r>
                    <m:r>
                      <a:rPr lang="zh-CN" altLang="en-US" sz="3100" i="1">
                        <a:latin typeface="Cambria Math" panose="02040503050406030204" pitchFamily="18" charset="0"/>
                      </a:rPr>
                      <m:t>带宽</m:t>
                    </m:r>
                    <m:r>
                      <a:rPr lang="en-US" altLang="zh-CN" sz="31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3100" i="1">
                        <a:latin typeface="Cambria Math" panose="02040503050406030204" pitchFamily="18" charset="0"/>
                      </a:rPr>
                      <m:t>分辨率</m:t>
                    </m:r>
                    <m:r>
                      <a:rPr lang="en-US" altLang="zh-CN" sz="3100" i="1"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zh-CN" altLang="en-US" sz="3100" dirty="0"/>
                  <a:t>灰度级</a:t>
                </a:r>
                <a:r>
                  <a:rPr lang="en-US" altLang="zh-CN" sz="3100" dirty="0"/>
                  <a:t>×</a:t>
                </a:r>
                <a:r>
                  <a:rPr lang="zh-CN" altLang="en-US" sz="3100" dirty="0"/>
                  <a:t>帧频</a:t>
                </a: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D8A6437D-EE56-4A7B-BB24-370F298C49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4595" y="5167178"/>
                <a:ext cx="6189002" cy="477054"/>
              </a:xfrm>
              <a:prstGeom prst="rect">
                <a:avLst/>
              </a:prstGeom>
              <a:blipFill>
                <a:blip r:embed="rId4"/>
                <a:stretch>
                  <a:fillRect t="-25641" r="-3251" b="-5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2679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显示器性能指标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BABC27B-5ABF-486E-AE1C-DD4169C0C9C0}"/>
              </a:ext>
            </a:extLst>
          </p:cNvPr>
          <p:cNvSpPr txBox="1"/>
          <p:nvPr/>
        </p:nvSpPr>
        <p:spPr>
          <a:xfrm>
            <a:off x="350419" y="761397"/>
            <a:ext cx="11491161" cy="36225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屏幕大小：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阴以对角线长度表示，常用单位为英寸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分辨率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：所能表示的像素个数，以宽、高像素的乘积表示，如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1024×768</a:t>
            </a: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灰度级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：指显示器所显示像素点的亮暗差别，灰度级越多，图像层次越丰富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刷新率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：屏幕每秒画面被刷新的次数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刷新存储器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：为了不断提供刷新图像的信号，必须把一帧图像信息保存在刷新存储器中，容量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分辨率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×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灰度级位数，带宽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分辨率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×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灰度级位数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×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刷新率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C7DE0F4-D9D9-4BDB-8D49-0CCEEAE16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479" y="761397"/>
            <a:ext cx="11709040" cy="498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显示器性能指标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BABC27B-5ABF-486E-AE1C-DD4169C0C9C0}"/>
              </a:ext>
            </a:extLst>
          </p:cNvPr>
          <p:cNvSpPr txBox="1"/>
          <p:nvPr/>
        </p:nvSpPr>
        <p:spPr>
          <a:xfrm>
            <a:off x="350419" y="598171"/>
            <a:ext cx="11491161" cy="6198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刷存的重要性能指标是它的带宽。实际工作时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显示适配器的几个功能部分还要争用刷存的带宽。假定总带宽的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50%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用于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刷新屏幕，保留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50%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带宽用于刷存内容修改等其他的非刷新功能。</a:t>
            </a:r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若显示器的分辨率为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1024×768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，像素点颜色深度为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3B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，帧频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刷新频率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72Hz</a:t>
            </a: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，试计算该刷存总带宽应为多少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</a:p>
          <a:p>
            <a:pPr marL="514350" indent="-514350">
              <a:lnSpc>
                <a:spcPts val="4000"/>
              </a:lnSpc>
              <a:buFont typeface="+mj-lt"/>
              <a:buAutoNum type="arabicPeriod"/>
            </a:pPr>
            <a:r>
              <a:rPr lang="zh-CN" altLang="en-US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为达到这样高的刷存带宽，应采取何种技术措施</a:t>
            </a:r>
            <a:r>
              <a:rPr lang="en-US" altLang="zh-CN" sz="2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  <a:p>
            <a:pPr>
              <a:lnSpc>
                <a:spcPts val="4000"/>
              </a:lnSpc>
            </a:pPr>
            <a:endParaRPr lang="en-US" altLang="zh-CN" sz="2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4000"/>
              </a:lnSpc>
            </a:pP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刷新所需带宽 </a:t>
            </a: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zh-CN" altLang="en-US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分辨率 </a:t>
            </a: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× </a:t>
            </a:r>
            <a:r>
              <a:rPr lang="zh-CN" altLang="en-US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像素点颜色深度 </a:t>
            </a: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× </a:t>
            </a:r>
            <a:r>
              <a:rPr lang="zh-CN" altLang="en-US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刷新速率</a:t>
            </a:r>
          </a:p>
          <a:p>
            <a:pPr>
              <a:lnSpc>
                <a:spcPts val="4000"/>
              </a:lnSpc>
            </a:pPr>
            <a:r>
              <a:rPr lang="zh-CN" altLang="en-US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=1024×768×3B×72/s=165888KB/s=162MB/s</a:t>
            </a:r>
          </a:p>
          <a:p>
            <a:pPr>
              <a:lnSpc>
                <a:spcPts val="4000"/>
              </a:lnSpc>
            </a:pP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因此，刷存总带宽应为</a:t>
            </a: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162MB/s×100/50=324MB/s</a:t>
            </a:r>
          </a:p>
          <a:p>
            <a:pPr>
              <a:lnSpc>
                <a:spcPts val="4000"/>
              </a:lnSpc>
            </a:pP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可采用：高速</a:t>
            </a:r>
            <a:r>
              <a:rPr lang="en-US" altLang="zh-CN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DRAM</a:t>
            </a:r>
            <a:r>
              <a:rPr lang="zh-CN" altLang="en-US" sz="26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组成刷存、多体交叉或双端口存储器结构、提高刷存总线宽度、将刷新端口与更新端口分开。</a:t>
            </a:r>
            <a:endParaRPr lang="en-US" altLang="zh-CN" sz="26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468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打印设备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CC7BADA-B0F4-46BF-AD66-01B4C77A4A7F}"/>
              </a:ext>
            </a:extLst>
          </p:cNvPr>
          <p:cNvSpPr txBox="1"/>
          <p:nvPr/>
        </p:nvSpPr>
        <p:spPr>
          <a:xfrm>
            <a:off x="350419" y="539658"/>
            <a:ext cx="11681159" cy="1822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按印字原理分为：</a:t>
            </a:r>
            <a:endParaRPr lang="en-US" altLang="zh-CN" sz="2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击打式：机械撞击打印字符，成本低、噪音大、速度慢，用于特殊打印需求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非击打式：光电或喷墨等方法印刷字符，速度快、噪音低、印字质量高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66ABFE4-A8E4-4CAF-87CE-0C7FD83D78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913" r="2703" b="8421"/>
          <a:stretch/>
        </p:blipFill>
        <p:spPr>
          <a:xfrm>
            <a:off x="22018" y="2703418"/>
            <a:ext cx="3315094" cy="345320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6C650E0-C6CE-4661-98FB-3D5F483E5599}"/>
              </a:ext>
            </a:extLst>
          </p:cNvPr>
          <p:cNvSpPr txBox="1"/>
          <p:nvPr/>
        </p:nvSpPr>
        <p:spPr>
          <a:xfrm>
            <a:off x="655197" y="6200224"/>
            <a:ext cx="2240121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击打式打印机</a:t>
            </a:r>
            <a:endParaRPr lang="zh-CN" altLang="en-US" dirty="0"/>
          </a:p>
        </p:txBody>
      </p:sp>
      <p:pic>
        <p:nvPicPr>
          <p:cNvPr id="8" name="图片 7">
            <a:hlinkClick r:id="rId4" action="ppaction://hlinkfile"/>
            <a:extLst>
              <a:ext uri="{FF2B5EF4-FFF2-40B4-BE49-F238E27FC236}">
                <a16:creationId xmlns:a16="http://schemas.microsoft.com/office/drawing/2014/main" id="{15FDB430-F391-4CF5-914A-B6161BBA395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53" t="14035" r="8012" b="12177"/>
          <a:stretch/>
        </p:blipFill>
        <p:spPr>
          <a:xfrm>
            <a:off x="3482991" y="2703418"/>
            <a:ext cx="3995380" cy="350820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F3BEEBD-03A6-4C13-981F-DD1512F1B98E}"/>
              </a:ext>
            </a:extLst>
          </p:cNvPr>
          <p:cNvSpPr txBox="1"/>
          <p:nvPr/>
        </p:nvSpPr>
        <p:spPr>
          <a:xfrm>
            <a:off x="4866309" y="6200224"/>
            <a:ext cx="187888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喷墨打印机</a:t>
            </a:r>
            <a:endParaRPr lang="zh-CN" altLang="en-US" dirty="0"/>
          </a:p>
        </p:txBody>
      </p:sp>
      <p:pic>
        <p:nvPicPr>
          <p:cNvPr id="10" name="图片 9">
            <a:hlinkClick r:id="rId6" action="ppaction://hlinkfile"/>
            <a:extLst>
              <a:ext uri="{FF2B5EF4-FFF2-40B4-BE49-F238E27FC236}">
                <a16:creationId xmlns:a16="http://schemas.microsoft.com/office/drawing/2014/main" id="{ED61BC1B-74AC-40D0-AD13-46C3F9C07AD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211" t="12105" r="12597" b="7869"/>
          <a:stretch/>
        </p:blipFill>
        <p:spPr>
          <a:xfrm>
            <a:off x="7492557" y="2807402"/>
            <a:ext cx="4539021" cy="324523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BB850EB-7284-4192-90E2-384D19CBB57A}"/>
              </a:ext>
            </a:extLst>
          </p:cNvPr>
          <p:cNvSpPr txBox="1"/>
          <p:nvPr/>
        </p:nvSpPr>
        <p:spPr>
          <a:xfrm>
            <a:off x="9260877" y="6200224"/>
            <a:ext cx="187888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激光打印机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6769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9" grpId="0"/>
      <p:bldP spid="11" grpId="0"/>
      <p:bldP spid="1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激光打印机结构示意图</a:t>
            </a:r>
          </a:p>
        </p:txBody>
      </p:sp>
      <p:pic>
        <p:nvPicPr>
          <p:cNvPr id="69" name="Picture 18" descr="激光打印机">
            <a:extLst>
              <a:ext uri="{FF2B5EF4-FFF2-40B4-BE49-F238E27FC236}">
                <a16:creationId xmlns:a16="http://schemas.microsoft.com/office/drawing/2014/main" id="{644BE472-1832-463C-89E7-BABCC2D324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20"/>
          <a:stretch/>
        </p:blipFill>
        <p:spPr bwMode="auto">
          <a:xfrm>
            <a:off x="2182812" y="1030288"/>
            <a:ext cx="7826375" cy="427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" name="Text Box 4">
            <a:extLst>
              <a:ext uri="{FF2B5EF4-FFF2-40B4-BE49-F238E27FC236}">
                <a16:creationId xmlns:a16="http://schemas.microsoft.com/office/drawing/2014/main" id="{12AB6895-F0D7-40F1-ADE2-26E37011D4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8437" y="1751012"/>
            <a:ext cx="9350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400" b="1" u="sng">
                <a:solidFill>
                  <a:srgbClr val="660033"/>
                </a:solidFill>
                <a:ea typeface="黑体" panose="02010609060101010101" pitchFamily="49" charset="-122"/>
              </a:rPr>
              <a:t>充电</a:t>
            </a:r>
          </a:p>
        </p:txBody>
      </p:sp>
      <p:sp>
        <p:nvSpPr>
          <p:cNvPr id="71" name="Text Box 5">
            <a:extLst>
              <a:ext uri="{FF2B5EF4-FFF2-40B4-BE49-F238E27FC236}">
                <a16:creationId xmlns:a16="http://schemas.microsoft.com/office/drawing/2014/main" id="{39BE0FFC-3A73-4997-93B0-5140D405B1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5062" y="2398712"/>
            <a:ext cx="9350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400" b="1" u="sng">
                <a:solidFill>
                  <a:srgbClr val="660033"/>
                </a:solidFill>
                <a:ea typeface="黑体" panose="02010609060101010101" pitchFamily="49" charset="-122"/>
              </a:rPr>
              <a:t>曝光</a:t>
            </a:r>
          </a:p>
        </p:txBody>
      </p:sp>
      <p:sp>
        <p:nvSpPr>
          <p:cNvPr id="72" name="Text Box 6">
            <a:extLst>
              <a:ext uri="{FF2B5EF4-FFF2-40B4-BE49-F238E27FC236}">
                <a16:creationId xmlns:a16="http://schemas.microsoft.com/office/drawing/2014/main" id="{677220A4-6C04-4BE3-B4F4-F914958B37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2762" y="3335337"/>
            <a:ext cx="935038" cy="457200"/>
          </a:xfrm>
          <a:prstGeom prst="rect">
            <a:avLst/>
          </a:prstGeom>
          <a:solidFill>
            <a:srgbClr val="FF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400" b="1" u="sng">
                <a:solidFill>
                  <a:srgbClr val="660033"/>
                </a:solidFill>
                <a:ea typeface="黑体" panose="02010609060101010101" pitchFamily="49" charset="-122"/>
              </a:rPr>
              <a:t>显影</a:t>
            </a:r>
          </a:p>
        </p:txBody>
      </p:sp>
      <p:sp>
        <p:nvSpPr>
          <p:cNvPr id="73" name="Text Box 7">
            <a:extLst>
              <a:ext uri="{FF2B5EF4-FFF2-40B4-BE49-F238E27FC236}">
                <a16:creationId xmlns:a16="http://schemas.microsoft.com/office/drawing/2014/main" id="{5BAE457C-C232-40E7-8680-FA46364035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91100" y="4559299"/>
            <a:ext cx="9350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400" b="1" u="sng">
                <a:solidFill>
                  <a:srgbClr val="660033"/>
                </a:solidFill>
                <a:ea typeface="黑体" panose="02010609060101010101" pitchFamily="49" charset="-122"/>
              </a:rPr>
              <a:t>转印</a:t>
            </a:r>
          </a:p>
        </p:txBody>
      </p:sp>
      <p:sp>
        <p:nvSpPr>
          <p:cNvPr id="74" name="Text Box 8">
            <a:extLst>
              <a:ext uri="{FF2B5EF4-FFF2-40B4-BE49-F238E27FC236}">
                <a16:creationId xmlns:a16="http://schemas.microsoft.com/office/drawing/2014/main" id="{9FF606E3-B627-44A0-BF25-9B050497D5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0375" y="4473574"/>
            <a:ext cx="935037" cy="830263"/>
          </a:xfrm>
          <a:prstGeom prst="rect">
            <a:avLst/>
          </a:prstGeom>
          <a:solidFill>
            <a:srgbClr val="FF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400" b="1" u="sng">
                <a:solidFill>
                  <a:srgbClr val="660033"/>
                </a:solidFill>
                <a:ea typeface="黑体" panose="02010609060101010101" pitchFamily="49" charset="-122"/>
              </a:rPr>
              <a:t>定影</a:t>
            </a:r>
            <a:endParaRPr lang="en-US" altLang="zh-CN" sz="2400" b="1" u="sng">
              <a:solidFill>
                <a:srgbClr val="660033"/>
              </a:solidFill>
              <a:ea typeface="黑体" panose="02010609060101010101" pitchFamily="49" charset="-122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2400" b="1" u="sng">
                <a:solidFill>
                  <a:srgbClr val="660033"/>
                </a:solidFill>
                <a:ea typeface="黑体" panose="02010609060101010101" pitchFamily="49" charset="-122"/>
              </a:rPr>
              <a:t>输出</a:t>
            </a:r>
          </a:p>
        </p:txBody>
      </p:sp>
      <p:sp>
        <p:nvSpPr>
          <p:cNvPr id="75" name="Oval 9">
            <a:extLst>
              <a:ext uri="{FF2B5EF4-FFF2-40B4-BE49-F238E27FC236}">
                <a16:creationId xmlns:a16="http://schemas.microsoft.com/office/drawing/2014/main" id="{65617279-CEF8-49D5-9A1C-0B15D2AD1D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8800" y="2687637"/>
            <a:ext cx="215900" cy="2159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6" name="Oval 10">
            <a:extLst>
              <a:ext uri="{FF2B5EF4-FFF2-40B4-BE49-F238E27FC236}">
                <a16:creationId xmlns:a16="http://schemas.microsoft.com/office/drawing/2014/main" id="{055F4DEA-1AD0-420B-B814-84FA484BD9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3262" y="3190874"/>
            <a:ext cx="215900" cy="215900"/>
          </a:xfrm>
          <a:prstGeom prst="ellipse">
            <a:avLst/>
          </a:prstGeom>
          <a:solidFill>
            <a:srgbClr val="009999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7" name="Oval 11">
            <a:extLst>
              <a:ext uri="{FF2B5EF4-FFF2-40B4-BE49-F238E27FC236}">
                <a16:creationId xmlns:a16="http://schemas.microsoft.com/office/drawing/2014/main" id="{C8328DF6-77E6-4354-BB21-BE561019E3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1462" y="3767137"/>
            <a:ext cx="215900" cy="215900"/>
          </a:xfrm>
          <a:prstGeom prst="ellipse">
            <a:avLst/>
          </a:prstGeom>
          <a:solidFill>
            <a:srgbClr val="99CC00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78" name="Group 12">
            <a:extLst>
              <a:ext uri="{FF2B5EF4-FFF2-40B4-BE49-F238E27FC236}">
                <a16:creationId xmlns:a16="http://schemas.microsoft.com/office/drawing/2014/main" id="{C51ABAAB-E066-4193-B044-BD5CB50374C0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054474"/>
            <a:ext cx="1368425" cy="215900"/>
            <a:chOff x="793" y="3022"/>
            <a:chExt cx="862" cy="136"/>
          </a:xfrm>
        </p:grpSpPr>
        <p:sp>
          <p:nvSpPr>
            <p:cNvPr id="79" name="Oval 13">
              <a:extLst>
                <a:ext uri="{FF2B5EF4-FFF2-40B4-BE49-F238E27FC236}">
                  <a16:creationId xmlns:a16="http://schemas.microsoft.com/office/drawing/2014/main" id="{A164DDC8-E897-46A3-94A0-0DDCB306B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9" y="3022"/>
              <a:ext cx="136" cy="13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0" name="Line 14">
              <a:extLst>
                <a:ext uri="{FF2B5EF4-FFF2-40B4-BE49-F238E27FC236}">
                  <a16:creationId xmlns:a16="http://schemas.microsoft.com/office/drawing/2014/main" id="{4E35A5B9-C423-47F2-B6B4-828ECAE78D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93" y="3022"/>
              <a:ext cx="317" cy="0"/>
            </a:xfrm>
            <a:prstGeom prst="line">
              <a:avLst/>
            </a:prstGeom>
            <a:noFill/>
            <a:ln w="5715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81" name="Oval 15">
            <a:extLst>
              <a:ext uri="{FF2B5EF4-FFF2-40B4-BE49-F238E27FC236}">
                <a16:creationId xmlns:a16="http://schemas.microsoft.com/office/drawing/2014/main" id="{F5D1A932-22D4-4E5E-BBB2-099BBD2E19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7000" y="2398712"/>
            <a:ext cx="215900" cy="215900"/>
          </a:xfrm>
          <a:prstGeom prst="ellipse">
            <a:avLst/>
          </a:prstGeom>
          <a:solidFill>
            <a:srgbClr val="660033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2" name="Freeform 16">
            <a:extLst>
              <a:ext uri="{FF2B5EF4-FFF2-40B4-BE49-F238E27FC236}">
                <a16:creationId xmlns:a16="http://schemas.microsoft.com/office/drawing/2014/main" id="{3200E44F-DC2A-4084-A1B3-DA7B067DCFBF}"/>
              </a:ext>
            </a:extLst>
          </p:cNvPr>
          <p:cNvSpPr>
            <a:spLocks/>
          </p:cNvSpPr>
          <p:nvPr/>
        </p:nvSpPr>
        <p:spPr bwMode="auto">
          <a:xfrm>
            <a:off x="4286250" y="2687637"/>
            <a:ext cx="500062" cy="936625"/>
          </a:xfrm>
          <a:custGeom>
            <a:avLst/>
            <a:gdLst>
              <a:gd name="T0" fmla="*/ 2147483646 w 279"/>
              <a:gd name="T1" fmla="*/ 2147483646 h 590"/>
              <a:gd name="T2" fmla="*/ 2147483646 w 279"/>
              <a:gd name="T3" fmla="*/ 2147483646 h 590"/>
              <a:gd name="T4" fmla="*/ 2147483646 w 279"/>
              <a:gd name="T5" fmla="*/ 2147483646 h 590"/>
              <a:gd name="T6" fmla="*/ 2147483646 w 279"/>
              <a:gd name="T7" fmla="*/ 2147483646 h 590"/>
              <a:gd name="T8" fmla="*/ 2147483646 w 279"/>
              <a:gd name="T9" fmla="*/ 0 h 59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79"/>
              <a:gd name="T16" fmla="*/ 0 h 590"/>
              <a:gd name="T17" fmla="*/ 279 w 279"/>
              <a:gd name="T18" fmla="*/ 590 h 59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79" h="590">
                <a:moveTo>
                  <a:pt x="97" y="590"/>
                </a:moveTo>
                <a:cubicBezTo>
                  <a:pt x="55" y="529"/>
                  <a:pt x="14" y="469"/>
                  <a:pt x="7" y="409"/>
                </a:cubicBezTo>
                <a:cubicBezTo>
                  <a:pt x="0" y="349"/>
                  <a:pt x="22" y="287"/>
                  <a:pt x="52" y="227"/>
                </a:cubicBezTo>
                <a:cubicBezTo>
                  <a:pt x="82" y="167"/>
                  <a:pt x="150" y="84"/>
                  <a:pt x="188" y="46"/>
                </a:cubicBezTo>
                <a:cubicBezTo>
                  <a:pt x="226" y="8"/>
                  <a:pt x="252" y="4"/>
                  <a:pt x="279" y="0"/>
                </a:cubicBezTo>
              </a:path>
            </a:pathLst>
          </a:cu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Text Box 19">
            <a:extLst>
              <a:ext uri="{FF2B5EF4-FFF2-40B4-BE49-F238E27FC236}">
                <a16:creationId xmlns:a16="http://schemas.microsoft.com/office/drawing/2014/main" id="{688A50A6-5369-41B8-9796-C284FE542F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0150" y="3479799"/>
            <a:ext cx="5762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zh-CN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84" name="Picture 21" descr="ph_disp_02">
            <a:extLst>
              <a:ext uri="{FF2B5EF4-FFF2-40B4-BE49-F238E27FC236}">
                <a16:creationId xmlns:a16="http://schemas.microsoft.com/office/drawing/2014/main" id="{41D314BF-ACBA-4399-8E22-30088EAF3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175" y="3335337"/>
            <a:ext cx="69215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5" name="椭圆 84">
            <a:extLst>
              <a:ext uri="{FF2B5EF4-FFF2-40B4-BE49-F238E27FC236}">
                <a16:creationId xmlns:a16="http://schemas.microsoft.com/office/drawing/2014/main" id="{A786F4EE-99CF-444F-A934-9EF4A5CD5676}"/>
              </a:ext>
            </a:extLst>
          </p:cNvPr>
          <p:cNvSpPr/>
          <p:nvPr/>
        </p:nvSpPr>
        <p:spPr>
          <a:xfrm>
            <a:off x="4786312" y="2544762"/>
            <a:ext cx="214313" cy="214312"/>
          </a:xfrm>
          <a:prstGeom prst="ellipse">
            <a:avLst/>
          </a:prstGeom>
          <a:solidFill>
            <a:srgbClr val="800000"/>
          </a:solidFill>
          <a:ln w="25400" cap="flat" cmpd="sng" algn="ctr">
            <a:solidFill>
              <a:srgbClr val="BBE0E3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86" name="Text Box 7">
            <a:extLst>
              <a:ext uri="{FF2B5EF4-FFF2-40B4-BE49-F238E27FC236}">
                <a16:creationId xmlns:a16="http://schemas.microsoft.com/office/drawing/2014/main" id="{E311811D-A09D-4655-9094-B854EA0CEA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6625" y="1687512"/>
            <a:ext cx="15001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914400" fontAlgn="base"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400" b="1" u="sng">
                <a:solidFill>
                  <a:srgbClr val="660033"/>
                </a:solidFill>
                <a:ea typeface="黑体" panose="02010609060101010101" pitchFamily="49" charset="-122"/>
              </a:rPr>
              <a:t>一帧信息</a:t>
            </a:r>
          </a:p>
        </p:txBody>
      </p:sp>
    </p:spTree>
    <p:extLst>
      <p:ext uri="{BB962C8B-B14F-4D97-AF65-F5344CB8AC3E}">
        <p14:creationId xmlns:p14="http://schemas.microsoft.com/office/powerpoint/2010/main" val="1016742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7.40741E-7 C 0.01419 0.00995 0.02851 0.02014 0.03607 0.02778 C 0.04375 0.03542 0.04479 0.04074 0.04583 0.0463 " pathEditMode="relative" rAng="0" ptsTypes="AAA">
                                      <p:cBhvr>
                                        <p:cTn id="1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2" y="2315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11111E-6 C 0.00521 0.00694 0.01042 0.01389 0.0125 0.02592 C 0.01459 0.03796 0.01355 0.05509 0.0125 0.07222 " pathEditMode="relative" rAng="0" ptsTypes="AAA">
                                      <p:cBhvr>
                                        <p:cTn id="3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3611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1.48148E-6 C -0.00351 0.01574 -0.0069 0.03171 -0.01523 0.04629 C -0.02356 0.06088 -0.03685 0.07384 -0.05 0.08704 " pathEditMode="relative" rAng="0" ptsTypes="AAA">
                                      <p:cBhvr>
                                        <p:cTn id="4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0" y="4352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2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74 0.00301 C -0.01758 0.0037 -0.0319 0.00463 -0.04362 0.00486 C -0.05521 0.00509 -0.06407 0.00972 -0.0724 0.00486 C -0.08086 0.00023 -0.08737 -0.01135 -0.09336 -0.02292 " pathEditMode="relative" rAng="0" ptsTypes="AAAA">
                                      <p:cBhvr>
                                        <p:cTn id="55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31" y="-1111"/>
                                    </p:animMotion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2" repeatCount="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6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1" grpId="0"/>
      <p:bldP spid="72" grpId="0" animBg="1"/>
      <p:bldP spid="73" grpId="0"/>
      <p:bldP spid="74" grpId="0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81" grpId="0" animBg="1"/>
      <p:bldP spid="81" grpId="1" animBg="1"/>
      <p:bldP spid="85" grpId="0" animBg="1"/>
      <p:bldP spid="8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磁盘存储器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117E-9357-45AA-B7CC-36E2E4B79068}"/>
              </a:ext>
            </a:extLst>
          </p:cNvPr>
          <p:cNvSpPr txBox="1"/>
          <p:nvPr/>
        </p:nvSpPr>
        <p:spPr>
          <a:xfrm>
            <a:off x="503947" y="756012"/>
            <a:ext cx="11376611" cy="1221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：把某些磁性材料薄膜涂在金属铝盘片表面上作为载磁体来存储信息，当磁头和磁性记录介质有相对运动时，通过</a:t>
            </a:r>
            <a:r>
              <a:rPr lang="zh-CN" altLang="en-US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电磁变换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完成读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写操作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4F715EE-BEA3-404C-A771-CD899182714B}"/>
              </a:ext>
            </a:extLst>
          </p:cNvPr>
          <p:cNvSpPr txBox="1"/>
          <p:nvPr/>
        </p:nvSpPr>
        <p:spPr>
          <a:xfrm>
            <a:off x="503947" y="2457785"/>
            <a:ext cx="4701339" cy="3022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优点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容量大、位价格低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记录介质可以重复使用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脱机可长期保存信息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非破坏性读出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1468E14-A366-410C-B750-859F0581D703}"/>
              </a:ext>
            </a:extLst>
          </p:cNvPr>
          <p:cNvSpPr txBox="1"/>
          <p:nvPr/>
        </p:nvSpPr>
        <p:spPr>
          <a:xfrm>
            <a:off x="6456948" y="2457785"/>
            <a:ext cx="4701600" cy="2422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缺点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存取速度慢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机械机构复杂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对工作环境要求较高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hlinkClick r:id="rId3" action="ppaction://hlinkfile"/>
            <a:extLst>
              <a:ext uri="{FF2B5EF4-FFF2-40B4-BE49-F238E27FC236}">
                <a16:creationId xmlns:a16="http://schemas.microsoft.com/office/drawing/2014/main" id="{AF4EC896-63A7-4FC5-9720-B00DE64A0A4D}"/>
              </a:ext>
            </a:extLst>
          </p:cNvPr>
          <p:cNvSpPr txBox="1"/>
          <p:nvPr/>
        </p:nvSpPr>
        <p:spPr>
          <a:xfrm>
            <a:off x="9889959" y="105728"/>
            <a:ext cx="2302042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播放科普视频</a:t>
            </a:r>
            <a:endParaRPr lang="zh-CN" altLang="en-US" dirty="0">
              <a:solidFill>
                <a:srgbClr val="4472C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676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磁盘组成和分类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B9D9A0D-F60B-4D90-B877-C627C41927BC}"/>
              </a:ext>
            </a:extLst>
          </p:cNvPr>
          <p:cNvSpPr txBox="1"/>
          <p:nvPr/>
        </p:nvSpPr>
        <p:spPr>
          <a:xfrm>
            <a:off x="161389" y="3252239"/>
            <a:ext cx="888863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组成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左大括号 10">
            <a:extLst>
              <a:ext uri="{FF2B5EF4-FFF2-40B4-BE49-F238E27FC236}">
                <a16:creationId xmlns:a16="http://schemas.microsoft.com/office/drawing/2014/main" id="{323AE12F-E3E8-44E9-8102-722C5A617934}"/>
              </a:ext>
            </a:extLst>
          </p:cNvPr>
          <p:cNvSpPr/>
          <p:nvPr/>
        </p:nvSpPr>
        <p:spPr>
          <a:xfrm>
            <a:off x="1050253" y="1852739"/>
            <a:ext cx="484270" cy="3583058"/>
          </a:xfrm>
          <a:prstGeom prst="leftBrace">
            <a:avLst>
              <a:gd name="adj1" fmla="val 3653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9D1904A-7396-4497-BC23-691A0844F96E}"/>
              </a:ext>
            </a:extLst>
          </p:cNvPr>
          <p:cNvSpPr txBox="1"/>
          <p:nvPr/>
        </p:nvSpPr>
        <p:spPr>
          <a:xfrm>
            <a:off x="1516478" y="1466620"/>
            <a:ext cx="1885949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磁记录介质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817459F-AC65-4B43-8303-BF135790F854}"/>
              </a:ext>
            </a:extLst>
          </p:cNvPr>
          <p:cNvSpPr txBox="1"/>
          <p:nvPr/>
        </p:nvSpPr>
        <p:spPr>
          <a:xfrm>
            <a:off x="1513471" y="3239916"/>
            <a:ext cx="1888956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磁盘控制器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3E02900-7A0C-4EAC-A68D-ED0E1E30EBF8}"/>
              </a:ext>
            </a:extLst>
          </p:cNvPr>
          <p:cNvSpPr txBox="1"/>
          <p:nvPr/>
        </p:nvSpPr>
        <p:spPr>
          <a:xfrm>
            <a:off x="1516478" y="5010951"/>
            <a:ext cx="1885949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磁盘驱动器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左大括号 18">
            <a:extLst>
              <a:ext uri="{FF2B5EF4-FFF2-40B4-BE49-F238E27FC236}">
                <a16:creationId xmlns:a16="http://schemas.microsoft.com/office/drawing/2014/main" id="{7FC8C21F-BC2C-4082-87BE-111C2224F371}"/>
              </a:ext>
            </a:extLst>
          </p:cNvPr>
          <p:cNvSpPr/>
          <p:nvPr/>
        </p:nvSpPr>
        <p:spPr>
          <a:xfrm>
            <a:off x="3402427" y="3183704"/>
            <a:ext cx="426119" cy="1016151"/>
          </a:xfrm>
          <a:prstGeom prst="leftBrace">
            <a:avLst>
              <a:gd name="adj1" fmla="val 3653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C169D14-12F7-4603-98A5-DA1078280BE1}"/>
              </a:ext>
            </a:extLst>
          </p:cNvPr>
          <p:cNvSpPr txBox="1"/>
          <p:nvPr/>
        </p:nvSpPr>
        <p:spPr>
          <a:xfrm>
            <a:off x="3828547" y="3837035"/>
            <a:ext cx="2352172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串并转换电路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335A0B6-1BFA-4422-BA52-186BC2285C22}"/>
              </a:ext>
            </a:extLst>
          </p:cNvPr>
          <p:cNvSpPr txBox="1"/>
          <p:nvPr/>
        </p:nvSpPr>
        <p:spPr>
          <a:xfrm>
            <a:off x="3828547" y="2809259"/>
            <a:ext cx="2868519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控制逻辑与时序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D5D2B38-1C12-458E-B34E-FBE29BF35A84}"/>
              </a:ext>
            </a:extLst>
          </p:cNvPr>
          <p:cNvSpPr txBox="1"/>
          <p:nvPr/>
        </p:nvSpPr>
        <p:spPr>
          <a:xfrm>
            <a:off x="3828547" y="3323147"/>
            <a:ext cx="2352173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并串转换电路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左大括号 22">
            <a:extLst>
              <a:ext uri="{FF2B5EF4-FFF2-40B4-BE49-F238E27FC236}">
                <a16:creationId xmlns:a16="http://schemas.microsoft.com/office/drawing/2014/main" id="{B0169838-E028-4204-A346-960227FE1D18}"/>
              </a:ext>
            </a:extLst>
          </p:cNvPr>
          <p:cNvSpPr/>
          <p:nvPr/>
        </p:nvSpPr>
        <p:spPr>
          <a:xfrm>
            <a:off x="3445536" y="4961067"/>
            <a:ext cx="426119" cy="1016151"/>
          </a:xfrm>
          <a:prstGeom prst="leftBrace">
            <a:avLst>
              <a:gd name="adj1" fmla="val 3653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98A66A9-A5B8-4A7C-9255-0C3B83C60C26}"/>
              </a:ext>
            </a:extLst>
          </p:cNvPr>
          <p:cNvSpPr txBox="1"/>
          <p:nvPr/>
        </p:nvSpPr>
        <p:spPr>
          <a:xfrm>
            <a:off x="3828547" y="5081399"/>
            <a:ext cx="2508584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读写转换开关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4F271CE-C408-41D5-8007-5BED6D9F37E8}"/>
              </a:ext>
            </a:extLst>
          </p:cNvPr>
          <p:cNvSpPr txBox="1"/>
          <p:nvPr/>
        </p:nvSpPr>
        <p:spPr>
          <a:xfrm>
            <a:off x="3828547" y="4567511"/>
            <a:ext cx="3309685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写入电路和读出电路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0411E3C-07E2-4A7D-A171-2F3EBCDD737D}"/>
              </a:ext>
            </a:extLst>
          </p:cNvPr>
          <p:cNvSpPr txBox="1"/>
          <p:nvPr/>
        </p:nvSpPr>
        <p:spPr>
          <a:xfrm>
            <a:off x="3828547" y="5595287"/>
            <a:ext cx="4534906" cy="621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读写磁头与磁头定位伺服系统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6AE448A-C49D-4A4B-BAFA-705A6C775A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851" y="640940"/>
            <a:ext cx="5214491" cy="287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363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  <p:bldP spid="12" grpId="0"/>
      <p:bldP spid="13" grpId="0"/>
      <p:bldP spid="14" grpId="0"/>
      <p:bldP spid="19" grpId="0" animBg="1"/>
      <p:bldP spid="20" grpId="0"/>
      <p:bldP spid="21" grpId="0"/>
      <p:bldP spid="22" grpId="0"/>
      <p:bldP spid="23" grpId="0" animBg="1"/>
      <p:bldP spid="24" grpId="0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磁盘组成和分类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120E8D90-F709-4DE1-93B1-6B77EF8B9255}"/>
              </a:ext>
            </a:extLst>
          </p:cNvPr>
          <p:cNvSpPr txBox="1"/>
          <p:nvPr/>
        </p:nvSpPr>
        <p:spPr>
          <a:xfrm>
            <a:off x="760997" y="896876"/>
            <a:ext cx="10813382" cy="2422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zh-CN" altLang="en-US" sz="2600" i="0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根据盘片是否可换、磁头是否可移动，可将磁盘分为以下几类：</a:t>
            </a:r>
            <a:endParaRPr kumimoji="0" lang="en-US" altLang="zh-CN" sz="2600" i="0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可移动磁头固定盘片式磁盘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：如温彻斯特磁盘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固定磁头磁盘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：无需寻道，存取速度快，但结构过于复杂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可移动磁头可换盘片式磁盘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：盘片可拿出保存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5E58318-704A-4BFA-B8D4-3804DD92787A}"/>
              </a:ext>
            </a:extLst>
          </p:cNvPr>
          <p:cNvSpPr txBox="1"/>
          <p:nvPr/>
        </p:nvSpPr>
        <p:spPr>
          <a:xfrm>
            <a:off x="760996" y="3731724"/>
            <a:ext cx="10813381" cy="12219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温彻斯特磁盘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：密封组合式的可移动磁头固定多盘片磁盘，具有防尘性好、可靠性高、对使用环境要求不高等优点</a:t>
            </a:r>
          </a:p>
        </p:txBody>
      </p:sp>
    </p:spTree>
    <p:extLst>
      <p:ext uri="{BB962C8B-B14F-4D97-AF65-F5344CB8AC3E}">
        <p14:creationId xmlns:p14="http://schemas.microsoft.com/office/powerpoint/2010/main" val="1236720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A42FF49-8F85-4881-950A-D82643194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734" y="51996"/>
            <a:ext cx="8584532" cy="675400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173801" y="51996"/>
            <a:ext cx="34477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磁盘上的信息分布</a:t>
            </a:r>
          </a:p>
        </p:txBody>
      </p:sp>
    </p:spTree>
    <p:extLst>
      <p:ext uri="{BB962C8B-B14F-4D97-AF65-F5344CB8AC3E}">
        <p14:creationId xmlns:p14="http://schemas.microsoft.com/office/powerpoint/2010/main" val="1699772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455EEFA-4319-41FD-9328-E76CD14237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7692"/>
          <a:stretch/>
        </p:blipFill>
        <p:spPr>
          <a:xfrm>
            <a:off x="536391" y="290304"/>
            <a:ext cx="5816283" cy="65543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60E5E8F-C9C5-43E1-9138-0AFB245B2A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08"/>
          <a:stretch/>
        </p:blipFill>
        <p:spPr>
          <a:xfrm>
            <a:off x="6352674" y="281720"/>
            <a:ext cx="5302935" cy="65543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5662207" y="-10667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磁盘上的信息分布</a:t>
            </a: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98ECCE58-9636-492B-A88D-6B8A6640BE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310986"/>
              </p:ext>
            </p:extLst>
          </p:nvPr>
        </p:nvGraphicFramePr>
        <p:xfrm>
          <a:off x="5839328" y="779824"/>
          <a:ext cx="6158673" cy="4876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546683">
                  <a:extLst>
                    <a:ext uri="{9D8B030D-6E8A-4147-A177-3AD203B41FA5}">
                      <a16:colId xmlns:a16="http://schemas.microsoft.com/office/drawing/2014/main" val="3438404089"/>
                    </a:ext>
                  </a:extLst>
                </a:gridCol>
                <a:gridCol w="2322094">
                  <a:extLst>
                    <a:ext uri="{9D8B030D-6E8A-4147-A177-3AD203B41FA5}">
                      <a16:colId xmlns:a16="http://schemas.microsoft.com/office/drawing/2014/main" val="691122018"/>
                    </a:ext>
                  </a:extLst>
                </a:gridCol>
                <a:gridCol w="1289896">
                  <a:extLst>
                    <a:ext uri="{9D8B030D-6E8A-4147-A177-3AD203B41FA5}">
                      <a16:colId xmlns:a16="http://schemas.microsoft.com/office/drawing/2014/main" val="3169425455"/>
                    </a:ext>
                  </a:extLst>
                </a:gridCol>
              </a:tblGrid>
              <a:tr h="47146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盘面</a:t>
                      </a:r>
                      <a:r>
                        <a:rPr lang="en-US" altLang="zh-CN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磁头</a:t>
                      </a:r>
                      <a:r>
                        <a:rPr lang="en-US" altLang="zh-CN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号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柱面</a:t>
                      </a:r>
                      <a:r>
                        <a:rPr lang="en-US" altLang="zh-CN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磁道</a:t>
                      </a:r>
                      <a:r>
                        <a:rPr lang="en-US" altLang="zh-CN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号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扇区号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386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7153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磁盘上的信息分布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117E-9357-45AA-B7CC-36E2E4B79068}"/>
              </a:ext>
            </a:extLst>
          </p:cNvPr>
          <p:cNvSpPr txBox="1"/>
          <p:nvPr/>
        </p:nvSpPr>
        <p:spPr>
          <a:xfrm>
            <a:off x="503947" y="756012"/>
            <a:ext cx="11376611" cy="19028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磁盘设备的组成</a:t>
            </a:r>
            <a:endParaRPr lang="en-US" altLang="zh-CN" sz="26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存储区域：一块磁盘含有若干个记录面，每个记录面分为若干条磁道，而每条磁道又划分为若干个扇区，扇区（也称块）是磁盘读写的最小单位，即磁盘按块存取。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E7DFFC6-A60E-49C9-9F11-3082A72DEAA4}"/>
              </a:ext>
            </a:extLst>
          </p:cNvPr>
          <p:cNvSpPr txBox="1"/>
          <p:nvPr/>
        </p:nvSpPr>
        <p:spPr>
          <a:xfrm>
            <a:off x="503948" y="2816746"/>
            <a:ext cx="11376610" cy="51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磁头数（</a:t>
            </a:r>
            <a:r>
              <a:rPr kumimoji="0" lang="en-US" altLang="zh-CN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Heads</a:t>
            </a: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：即记录面数，磁头用于读取</a:t>
            </a:r>
            <a:r>
              <a:rPr kumimoji="0" lang="en-US" altLang="zh-CN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/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写入盘片上记录面的信息。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7FCB71C-D5D3-49CD-91E6-249D47C70788}"/>
              </a:ext>
            </a:extLst>
          </p:cNvPr>
          <p:cNvSpPr txBox="1"/>
          <p:nvPr/>
        </p:nvSpPr>
        <p:spPr>
          <a:xfrm>
            <a:off x="503947" y="3523356"/>
            <a:ext cx="11376610" cy="979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柱面数（</a:t>
            </a:r>
            <a:r>
              <a:rPr kumimoji="0" lang="en-US" altLang="zh-CN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Cylinders</a:t>
            </a: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：表示盘片每一面上有多少条磁道。在一个盘组中，不同记录面的相同编号（位置）的诸磁道构成一个圆柱面。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56678F1-172D-4183-BF2B-4E5281B16BF1}"/>
              </a:ext>
            </a:extLst>
          </p:cNvPr>
          <p:cNvSpPr txBox="1"/>
          <p:nvPr/>
        </p:nvSpPr>
        <p:spPr>
          <a:xfrm>
            <a:off x="503947" y="4680886"/>
            <a:ext cx="11376610" cy="524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扇区数（</a:t>
            </a:r>
            <a:r>
              <a:rPr kumimoji="0" lang="en-US" altLang="zh-CN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Sectors</a:t>
            </a: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：表示每一条磁道上有多少个扇区。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8495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16E28C2-3817-4627-A490-EBEAC38915F5}"/>
              </a:ext>
            </a:extLst>
          </p:cNvPr>
          <p:cNvSpPr txBox="1"/>
          <p:nvPr/>
        </p:nvSpPr>
        <p:spPr>
          <a:xfrm>
            <a:off x="3628870" y="13396"/>
            <a:ext cx="49342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磁盘的性能指标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117E-9357-45AA-B7CC-36E2E4B79068}"/>
              </a:ext>
            </a:extLst>
          </p:cNvPr>
          <p:cNvSpPr txBox="1"/>
          <p:nvPr/>
        </p:nvSpPr>
        <p:spPr>
          <a:xfrm>
            <a:off x="252663" y="756012"/>
            <a:ext cx="11627895" cy="51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存储容量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：一个磁盘所能存储的字节总数。有</a:t>
            </a:r>
            <a:r>
              <a:rPr lang="zh-CN" altLang="en-US" sz="2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非格式化容量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格式化容量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之分。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62FFF55-8909-471B-A9D0-EDFEDE40B52E}"/>
              </a:ext>
            </a:extLst>
          </p:cNvPr>
          <p:cNvSpPr txBox="1"/>
          <p:nvPr/>
        </p:nvSpPr>
        <p:spPr>
          <a:xfrm>
            <a:off x="1882315" y="1273911"/>
            <a:ext cx="9998243" cy="979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非格式化容量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是指磁记录表面可以利用的磁化单元总数。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格式化容量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是指按照某种特定的记录格式所能存储信息的总量。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4FC8AF4-05E8-45E8-A8B4-48703D82E8D3}"/>
              </a:ext>
            </a:extLst>
          </p:cNvPr>
          <p:cNvSpPr txBox="1"/>
          <p:nvPr/>
        </p:nvSpPr>
        <p:spPr>
          <a:xfrm>
            <a:off x="252663" y="2556739"/>
            <a:ext cx="11627895" cy="517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存储密度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：通常以道密度、位密度、面密度表示。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BA77FDB-D9D1-4D0B-8289-426BDCDA6981}"/>
              </a:ext>
            </a:extLst>
          </p:cNvPr>
          <p:cNvSpPr txBox="1"/>
          <p:nvPr/>
        </p:nvSpPr>
        <p:spPr>
          <a:xfrm>
            <a:off x="1882315" y="3074638"/>
            <a:ext cx="9998243" cy="14412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道密度：磁盘径向单位长度上的磁道数，单位：</a:t>
            </a:r>
            <a:r>
              <a:rPr lang="zh-CN" altLang="en-US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道</a:t>
            </a:r>
            <a:r>
              <a:rPr lang="en-US" altLang="zh-CN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英寸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位密度：磁道单位长度上能记录的二进制代码位数，单位：</a:t>
            </a:r>
            <a:r>
              <a:rPr lang="zh-CN" altLang="en-US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</a:t>
            </a:r>
            <a:r>
              <a:rPr lang="en-US" altLang="zh-CN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英寸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600"/>
              </a:lnSpc>
            </a:pP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面密度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道密度</a:t>
            </a:r>
            <a:r>
              <a:rPr lang="en-US" altLang="zh-CN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×</a:t>
            </a:r>
            <a:r>
              <a:rPr lang="zh-CN" altLang="en-US" sz="2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位密度，单位：</a:t>
            </a:r>
            <a:r>
              <a:rPr lang="zh-CN" altLang="en-US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</a:t>
            </a:r>
            <a:r>
              <a:rPr lang="en-US" altLang="zh-CN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6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平方英寸</a:t>
            </a:r>
            <a:endParaRPr lang="en-US" altLang="zh-CN" sz="26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486FD712-35F6-4907-8725-38B1DDEF6390}"/>
                  </a:ext>
                </a:extLst>
              </p:cNvPr>
              <p:cNvSpPr txBox="1"/>
              <p:nvPr/>
            </p:nvSpPr>
            <p:spPr>
              <a:xfrm>
                <a:off x="1126306" y="4760172"/>
                <a:ext cx="9939388" cy="47705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100" i="1" smtClean="0">
                          <a:latin typeface="Cambria Math" panose="02040503050406030204" pitchFamily="18" charset="0"/>
                        </a:rPr>
                        <m:t>磁盘容量</m:t>
                      </m:r>
                      <m:r>
                        <a:rPr lang="en-US" altLang="zh-CN" sz="31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100" i="1">
                          <a:latin typeface="Cambria Math" panose="02040503050406030204" pitchFamily="18" charset="0"/>
                        </a:rPr>
                        <m:t>记录面</m:t>
                      </m:r>
                      <m:r>
                        <a:rPr lang="zh-CN" altLang="en-US" sz="3100" i="1" smtClean="0">
                          <a:latin typeface="Cambria Math" panose="02040503050406030204" pitchFamily="18" charset="0"/>
                        </a:rPr>
                        <m:t>数</m:t>
                      </m:r>
                      <m:r>
                        <a:rPr lang="en-US" altLang="zh-CN" sz="3100" i="1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zh-CN" altLang="en-US" sz="3100" i="1" smtClean="0">
                          <a:latin typeface="Cambria Math" panose="02040503050406030204" pitchFamily="18" charset="0"/>
                        </a:rPr>
                        <m:t>每面</m:t>
                      </m:r>
                      <m:r>
                        <a:rPr lang="zh-CN" altLang="en-US" sz="3100" i="1">
                          <a:latin typeface="Cambria Math" panose="02040503050406030204" pitchFamily="18" charset="0"/>
                        </a:rPr>
                        <m:t>磁道数</m:t>
                      </m:r>
                      <m:r>
                        <a:rPr lang="en-US" altLang="zh-CN" sz="310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zh-CN" altLang="en-US" sz="3100" i="1">
                          <a:latin typeface="Cambria Math" panose="02040503050406030204" pitchFamily="18" charset="0"/>
                        </a:rPr>
                        <m:t>磁道</m:t>
                      </m:r>
                      <m:r>
                        <a:rPr lang="zh-CN" altLang="en-US" sz="3100" i="1" smtClean="0">
                          <a:latin typeface="Cambria Math" panose="02040503050406030204" pitchFamily="18" charset="0"/>
                        </a:rPr>
                        <m:t>长度</m:t>
                      </m:r>
                      <m:r>
                        <a:rPr lang="en-US" altLang="zh-CN" sz="3100" i="1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zh-CN" altLang="en-US" sz="3100" i="1">
                          <a:latin typeface="Cambria Math" panose="02040503050406030204" pitchFamily="18" charset="0"/>
                        </a:rPr>
                        <m:t>位密度</m:t>
                      </m:r>
                    </m:oMath>
                  </m:oMathPara>
                </a14:m>
                <a:endParaRPr lang="zh-CN" altLang="en-US" sz="3100" dirty="0"/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486FD712-35F6-4907-8725-38B1DDEF63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6306" y="4760172"/>
                <a:ext cx="9939388" cy="47705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99CBA4C6-5567-4863-888F-3F6E8A51AB99}"/>
                  </a:ext>
                </a:extLst>
              </p:cNvPr>
              <p:cNvSpPr txBox="1"/>
              <p:nvPr/>
            </p:nvSpPr>
            <p:spPr>
              <a:xfrm>
                <a:off x="350991" y="5481532"/>
                <a:ext cx="11529567" cy="100354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100" i="1">
                          <a:latin typeface="Cambria Math" panose="02040503050406030204" pitchFamily="18" charset="0"/>
                        </a:rPr>
                        <m:t>磁盘</m:t>
                      </m:r>
                      <m:r>
                        <a:rPr lang="zh-CN" altLang="en-US" sz="3100" i="1" smtClean="0">
                          <a:latin typeface="Cambria Math" panose="02040503050406030204" pitchFamily="18" charset="0"/>
                        </a:rPr>
                        <m:t>容量</m:t>
                      </m:r>
                      <m:r>
                        <a:rPr lang="en-US" altLang="zh-CN" sz="31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sz="3100" i="1">
                          <a:latin typeface="Cambria Math" panose="02040503050406030204" pitchFamily="18" charset="0"/>
                        </a:rPr>
                        <m:t>记录面</m:t>
                      </m:r>
                      <m:r>
                        <a:rPr lang="zh-CN" altLang="en-US" sz="3100" i="1" smtClean="0">
                          <a:latin typeface="Cambria Math" panose="02040503050406030204" pitchFamily="18" charset="0"/>
                        </a:rPr>
                        <m:t>数</m:t>
                      </m:r>
                      <m:r>
                        <a:rPr lang="en-US" altLang="zh-CN" sz="3100" i="1">
                          <a:latin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US" altLang="zh-CN" sz="31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3100" i="1">
                              <a:latin typeface="Cambria Math" panose="02040503050406030204" pitchFamily="18" charset="0"/>
                            </a:rPr>
                            <m:t>可记录信息</m:t>
                          </m:r>
                          <m:r>
                            <a:rPr lang="zh-CN" altLang="en-US" sz="3100" i="1" smtClean="0">
                              <a:latin typeface="Cambria Math" panose="02040503050406030204" pitchFamily="18" charset="0"/>
                            </a:rPr>
                            <m:t>半径</m:t>
                          </m:r>
                          <m:r>
                            <a:rPr lang="zh-CN" altLang="en-US" sz="3100" i="1">
                              <a:latin typeface="Cambria Math" panose="02040503050406030204" pitchFamily="18" charset="0"/>
                            </a:rPr>
                            <m:t>长度</m:t>
                          </m:r>
                        </m:num>
                        <m:den>
                          <m:r>
                            <a:rPr lang="zh-CN" altLang="en-US" sz="3100" i="1">
                              <a:latin typeface="Cambria Math" panose="02040503050406030204" pitchFamily="18" charset="0"/>
                            </a:rPr>
                            <m:t>道密度</m:t>
                          </m:r>
                        </m:den>
                      </m:f>
                      <m:r>
                        <a:rPr lang="en-US" altLang="zh-CN" sz="310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zh-CN" altLang="en-US" sz="3100" i="1">
                          <a:latin typeface="Cambria Math" panose="02040503050406030204" pitchFamily="18" charset="0"/>
                        </a:rPr>
                        <m:t>磁道</m:t>
                      </m:r>
                      <m:r>
                        <a:rPr lang="zh-CN" altLang="en-US" sz="3100" i="1" smtClean="0">
                          <a:latin typeface="Cambria Math" panose="02040503050406030204" pitchFamily="18" charset="0"/>
                        </a:rPr>
                        <m:t>长度</m:t>
                      </m:r>
                      <m:r>
                        <a:rPr lang="en-US" altLang="zh-CN" sz="3100" i="1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zh-CN" altLang="en-US" sz="3100" i="1">
                          <a:latin typeface="Cambria Math" panose="02040503050406030204" pitchFamily="18" charset="0"/>
                        </a:rPr>
                        <m:t>位密度</m:t>
                      </m:r>
                    </m:oMath>
                  </m:oMathPara>
                </a14:m>
                <a:endParaRPr lang="zh-CN" altLang="en-US" sz="3100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99CBA4C6-5567-4863-888F-3F6E8A51AB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991" y="5481532"/>
                <a:ext cx="11529567" cy="100354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2098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19527</TotalTime>
  <Words>2843</Words>
  <Application>Microsoft Office PowerPoint</Application>
  <PresentationFormat>宽屏</PresentationFormat>
  <Paragraphs>294</Paragraphs>
  <Slides>29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9" baseType="lpstr">
      <vt:lpstr>Helvetica Neue</vt:lpstr>
      <vt:lpstr>等线</vt:lpstr>
      <vt:lpstr>楷体_GB2312</vt:lpstr>
      <vt:lpstr>微软雅黑</vt:lpstr>
      <vt:lpstr>arial</vt:lpstr>
      <vt:lpstr>arial</vt:lpstr>
      <vt:lpstr>Calibri</vt:lpstr>
      <vt:lpstr>Calibri Light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jihui han</dc:creator>
  <cp:lastModifiedBy>jihui han</cp:lastModifiedBy>
  <cp:revision>897</cp:revision>
  <dcterms:created xsi:type="dcterms:W3CDTF">2021-08-27T06:37:00Z</dcterms:created>
  <dcterms:modified xsi:type="dcterms:W3CDTF">2023-05-04T13:08:57Z</dcterms:modified>
</cp:coreProperties>
</file>

<file path=docProps/thumbnail.jpeg>
</file>